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94" autoAdjust="0"/>
    <p:restoredTop sz="95332" autoAdjust="0"/>
  </p:normalViewPr>
  <p:slideViewPr>
    <p:cSldViewPr>
      <p:cViewPr varScale="1">
        <p:scale>
          <a:sx n="111" d="100"/>
          <a:sy n="111" d="100"/>
        </p:scale>
        <p:origin x="224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A173EB-F028-4D16-9D3C-37F230AA55ED}" type="datetimeFigureOut">
              <a:rPr lang="fr-FR" smtClean="0"/>
              <a:t>08/04/2026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FCDE4D-1B27-4AC7-8F9A-2F57D5E10C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067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08723-7EC5-41F0-80CB-36B555AABC66}" type="datetimeFigureOut">
              <a:rPr lang="fr-FR" smtClean="0"/>
              <a:t>08/04/2026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B4E83-906A-48B5-A425-7FE8C3111D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4570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08723-7EC5-41F0-80CB-36B555AABC66}" type="datetimeFigureOut">
              <a:rPr lang="fr-FR" smtClean="0"/>
              <a:t>08/04/2026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B4E83-906A-48B5-A425-7FE8C3111D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8855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08723-7EC5-41F0-80CB-36B555AABC66}" type="datetimeFigureOut">
              <a:rPr lang="fr-FR" smtClean="0"/>
              <a:t>08/04/2026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B4E83-906A-48B5-A425-7FE8C3111D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0344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08723-7EC5-41F0-80CB-36B555AABC66}" type="datetimeFigureOut">
              <a:rPr lang="fr-FR" smtClean="0"/>
              <a:t>08/04/2026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B4E83-906A-48B5-A425-7FE8C3111D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5364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08723-7EC5-41F0-80CB-36B555AABC66}" type="datetimeFigureOut">
              <a:rPr lang="fr-FR" smtClean="0"/>
              <a:t>08/04/2026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B4E83-906A-48B5-A425-7FE8C3111D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4684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08723-7EC5-41F0-80CB-36B555AABC66}" type="datetimeFigureOut">
              <a:rPr lang="fr-FR" smtClean="0"/>
              <a:t>08/04/2026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B4E83-906A-48B5-A425-7FE8C3111D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103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08723-7EC5-41F0-80CB-36B555AABC66}" type="datetimeFigureOut">
              <a:rPr lang="fr-FR" smtClean="0"/>
              <a:t>08/04/2026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B4E83-906A-48B5-A425-7FE8C3111D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3260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08723-7EC5-41F0-80CB-36B555AABC66}" type="datetimeFigureOut">
              <a:rPr lang="fr-FR" smtClean="0"/>
              <a:t>08/04/2026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B4E83-906A-48B5-A425-7FE8C3111D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2599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08723-7EC5-41F0-80CB-36B555AABC66}" type="datetimeFigureOut">
              <a:rPr lang="fr-FR" smtClean="0"/>
              <a:t>08/04/2026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B4E83-906A-48B5-A425-7FE8C3111D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0967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08723-7EC5-41F0-80CB-36B555AABC66}" type="datetimeFigureOut">
              <a:rPr lang="fr-FR" smtClean="0"/>
              <a:t>08/04/2026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B4E83-906A-48B5-A425-7FE8C3111D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4169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08723-7EC5-41F0-80CB-36B555AABC66}" type="datetimeFigureOut">
              <a:rPr lang="fr-FR" smtClean="0"/>
              <a:t>08/04/2026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B4E83-906A-48B5-A425-7FE8C3111D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3475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608723-7EC5-41F0-80CB-36B555AABC66}" type="datetimeFigureOut">
              <a:rPr lang="fr-FR" smtClean="0"/>
              <a:t>08/04/2026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B4E83-906A-48B5-A425-7FE8C3111D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3292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à coins arrondis 35"/>
          <p:cNvSpPr/>
          <p:nvPr/>
        </p:nvSpPr>
        <p:spPr>
          <a:xfrm>
            <a:off x="246002" y="385842"/>
            <a:ext cx="7206318" cy="557049"/>
          </a:xfrm>
          <a:prstGeom prst="roundRect">
            <a:avLst/>
          </a:prstGeom>
          <a:gradFill flip="none" rotWithShape="1">
            <a:gsLst>
              <a:gs pos="38000">
                <a:srgbClr val="D6E3FF"/>
              </a:gs>
              <a:gs pos="100000">
                <a:schemeClr val="accent1">
                  <a:hueOff val="0"/>
                  <a:satOff val="0"/>
                  <a:lumOff val="0"/>
                  <a:alphaOff val="0"/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reflection blurRad="6350" stA="52000" endA="300" endPos="35000" dir="5400000" sy="-100000" algn="bl" rotWithShape="0"/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ea typeface="Calibri"/>
                <a:cs typeface="Times New Roman"/>
              </a:rPr>
              <a:t> </a:t>
            </a:r>
          </a:p>
        </p:txBody>
      </p:sp>
      <p:sp>
        <p:nvSpPr>
          <p:cNvPr id="37" name="Rectangle 36"/>
          <p:cNvSpPr/>
          <p:nvPr/>
        </p:nvSpPr>
        <p:spPr>
          <a:xfrm>
            <a:off x="2483768" y="475511"/>
            <a:ext cx="5098438" cy="39788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450215">
              <a:lnSpc>
                <a:spcPct val="115000"/>
              </a:lnSpc>
              <a:spcAft>
                <a:spcPts val="0"/>
              </a:spcAft>
              <a:tabLst>
                <a:tab pos="2610485" algn="l"/>
                <a:tab pos="6172200" algn="l"/>
              </a:tabLst>
            </a:pPr>
            <a:endParaRPr lang="fr-FR" sz="1200" dirty="0" smtClean="0">
              <a:ln w="6350" cap="flat" cmpd="sng" algn="ctr">
                <a:solidFill>
                  <a:srgbClr val="054697"/>
                </a:solidFill>
                <a:prstDash val="solid"/>
                <a:round/>
              </a:ln>
              <a:solidFill>
                <a:srgbClr val="000000"/>
              </a:solidFill>
              <a:effectLst>
                <a:outerShdw blurRad="41275" dist="20320" dir="1800000" algn="tl">
                  <a:srgbClr val="000000">
                    <a:alpha val="40000"/>
                  </a:srgbClr>
                </a:outerShdw>
              </a:effectLst>
              <a:ea typeface="Calibri"/>
              <a:cs typeface="Times New Roman"/>
            </a:endParaRPr>
          </a:p>
          <a:p>
            <a:pPr marL="450215">
              <a:lnSpc>
                <a:spcPct val="115000"/>
              </a:lnSpc>
              <a:spcAft>
                <a:spcPts val="0"/>
              </a:spcAft>
              <a:tabLst>
                <a:tab pos="2610485" algn="l"/>
                <a:tab pos="6172200" algn="l"/>
              </a:tabLst>
            </a:pPr>
            <a:endParaRPr lang="fr-FR" sz="1200" dirty="0" smtClean="0">
              <a:ln w="6350" cap="flat" cmpd="sng" algn="ctr">
                <a:solidFill>
                  <a:srgbClr val="054697"/>
                </a:solidFill>
                <a:prstDash val="solid"/>
                <a:round/>
              </a:ln>
              <a:solidFill>
                <a:srgbClr val="000000"/>
              </a:solidFill>
              <a:effectLst>
                <a:outerShdw blurRad="41275" dist="20320" dir="1800000" algn="tl">
                  <a:srgbClr val="000000">
                    <a:alpha val="40000"/>
                  </a:srgbClr>
                </a:outerShdw>
              </a:effectLst>
              <a:ea typeface="Calibri"/>
              <a:cs typeface="Times New Roman"/>
            </a:endParaRPr>
          </a:p>
          <a:p>
            <a:pPr marL="450215">
              <a:lnSpc>
                <a:spcPct val="115000"/>
              </a:lnSpc>
              <a:spcAft>
                <a:spcPts val="0"/>
              </a:spcAft>
              <a:tabLst>
                <a:tab pos="2610485" algn="l"/>
                <a:tab pos="6172200" algn="l"/>
              </a:tabLst>
            </a:pPr>
            <a:r>
              <a:rPr lang="fr-FR" sz="1200" dirty="0" smtClean="0">
                <a:ln w="6350" cap="flat" cmpd="sng" algn="ctr">
                  <a:solidFill>
                    <a:srgbClr val="054697"/>
                  </a:solidFill>
                  <a:prstDash val="solid"/>
                  <a:round/>
                </a:ln>
                <a:solidFill>
                  <a:srgbClr val="000000"/>
                </a:solidFill>
                <a:ea typeface="Calibri"/>
                <a:cs typeface="Times New Roman"/>
              </a:rPr>
              <a:t>Ronan TALEC                     </a:t>
            </a:r>
            <a:r>
              <a:rPr lang="fr-FR" sz="1200" smtClean="0">
                <a:ln w="6350" cap="flat" cmpd="sng" algn="ctr">
                  <a:solidFill>
                    <a:srgbClr val="054697"/>
                  </a:solidFill>
                  <a:prstDash val="solid"/>
                  <a:round/>
                </a:ln>
                <a:solidFill>
                  <a:srgbClr val="000000"/>
                </a:solidFill>
                <a:ea typeface="Calibri"/>
                <a:cs typeface="Times New Roman"/>
              </a:rPr>
              <a:t>Mathilde BOURGET                                         </a:t>
            </a:r>
            <a:endParaRPr lang="fr-FR" sz="1000" dirty="0">
              <a:ea typeface="Calibri"/>
              <a:cs typeface="Times New Roman"/>
            </a:endParaRPr>
          </a:p>
          <a:p>
            <a:pPr marL="571500">
              <a:lnSpc>
                <a:spcPct val="115000"/>
              </a:lnSpc>
              <a:spcAft>
                <a:spcPts val="0"/>
              </a:spcAft>
              <a:tabLst>
                <a:tab pos="2700655" algn="l"/>
                <a:tab pos="5829300" algn="l"/>
              </a:tabLst>
            </a:pPr>
            <a:r>
              <a:rPr lang="fr-FR" sz="1200" dirty="0" smtClean="0">
                <a:ln w="6350" cap="flat" cmpd="sng" algn="ctr">
                  <a:solidFill>
                    <a:srgbClr val="054697"/>
                  </a:solidFill>
                  <a:prstDash val="solid"/>
                  <a:round/>
                </a:ln>
                <a:solidFill>
                  <a:srgbClr val="000000"/>
                </a:solidFill>
                <a:ea typeface="Calibri"/>
                <a:cs typeface="Times New Roman"/>
              </a:rPr>
              <a:t>Directeur</a:t>
            </a:r>
            <a:r>
              <a:rPr lang="fr-FR" sz="1200" dirty="0">
                <a:ln w="6350" cap="flat" cmpd="sng" algn="ctr">
                  <a:solidFill>
                    <a:srgbClr val="054697"/>
                  </a:solidFill>
                  <a:prstDash val="solid"/>
                  <a:round/>
                </a:ln>
                <a:solidFill>
                  <a:srgbClr val="000000"/>
                </a:solidFill>
                <a:ea typeface="Calibri"/>
                <a:cs typeface="Times New Roman"/>
              </a:rPr>
              <a:t> </a:t>
            </a:r>
            <a:r>
              <a:rPr lang="fr-FR" sz="1200" dirty="0" smtClean="0">
                <a:ln w="6350" cap="flat" cmpd="sng" algn="ctr">
                  <a:solidFill>
                    <a:srgbClr val="054697"/>
                  </a:solidFill>
                  <a:prstDash val="solid"/>
                  <a:round/>
                </a:ln>
                <a:solidFill>
                  <a:srgbClr val="000000"/>
                </a:solidFill>
                <a:ea typeface="Calibri"/>
                <a:cs typeface="Times New Roman"/>
              </a:rPr>
              <a:t>                       Directrice Adjointe</a:t>
            </a:r>
            <a:r>
              <a:rPr lang="fr-FR" sz="1200" i="1" dirty="0" smtClean="0">
                <a:ln w="6350" cap="flat" cmpd="sng" algn="ctr">
                  <a:solidFill>
                    <a:srgbClr val="054697"/>
                  </a:solidFill>
                  <a:prstDash val="solid"/>
                  <a:round/>
                </a:ln>
                <a:solidFill>
                  <a:srgbClr val="000000"/>
                </a:solidFill>
                <a:ea typeface="Calibri"/>
                <a:cs typeface="Times New Roman"/>
              </a:rPr>
              <a:t>                                             </a:t>
            </a:r>
            <a:r>
              <a:rPr lang="fr-FR" sz="1200" dirty="0">
                <a:ln w="6350" cap="flat" cmpd="sng" algn="ctr">
                  <a:solidFill>
                    <a:srgbClr val="054697"/>
                  </a:solidFill>
                  <a:prstDash val="solid"/>
                  <a:round/>
                </a:ln>
                <a:solidFill>
                  <a:srgbClr val="000000"/>
                </a:solidFill>
                <a:effectLst>
                  <a:outerShdw blurRad="41275" dist="20320" dir="1800000" algn="tl">
                    <a:srgbClr val="000000">
                      <a:alpha val="40000"/>
                    </a:srgbClr>
                  </a:outerShdw>
                </a:effectLst>
                <a:ea typeface="Calibri"/>
                <a:cs typeface="Times New Roman"/>
              </a:rPr>
              <a:t> </a:t>
            </a:r>
            <a:endParaRPr lang="fr-FR" sz="1200" dirty="0">
              <a:effectLst/>
              <a:ea typeface="Calibri"/>
              <a:cs typeface="Times New Roman"/>
            </a:endParaRPr>
          </a:p>
          <a:p>
            <a:pPr marL="90170">
              <a:lnSpc>
                <a:spcPct val="115000"/>
              </a:lnSpc>
              <a:spcAft>
                <a:spcPts val="0"/>
              </a:spcAft>
              <a:tabLst>
                <a:tab pos="1350645" algn="l"/>
              </a:tabLst>
            </a:pPr>
            <a:r>
              <a:rPr lang="fr-FR" sz="1200" dirty="0">
                <a:solidFill>
                  <a:srgbClr val="000000"/>
                </a:solidFill>
                <a:effectLst/>
                <a:ea typeface="Calibri"/>
                <a:cs typeface="Times New Roman"/>
              </a:rPr>
              <a:t> </a:t>
            </a:r>
            <a:endParaRPr lang="fr-FR" sz="1200" dirty="0">
              <a:effectLst/>
              <a:ea typeface="Calibri"/>
              <a:cs typeface="Times New Roman"/>
            </a:endParaRPr>
          </a:p>
          <a:p>
            <a:pPr marL="1350645">
              <a:lnSpc>
                <a:spcPct val="115000"/>
              </a:lnSpc>
              <a:spcAft>
                <a:spcPts val="0"/>
              </a:spcAft>
              <a:tabLst>
                <a:tab pos="1350645" algn="l"/>
              </a:tabLst>
            </a:pPr>
            <a:r>
              <a:rPr lang="fr-FR" sz="1200" dirty="0">
                <a:solidFill>
                  <a:srgbClr val="000000"/>
                </a:solidFill>
                <a:effectLst/>
                <a:ea typeface="Calibri"/>
                <a:cs typeface="Times New Roman"/>
              </a:rPr>
              <a:t>	</a:t>
            </a:r>
            <a:endParaRPr lang="fr-FR" sz="1200" dirty="0">
              <a:effectLst/>
              <a:ea typeface="Calibri"/>
              <a:cs typeface="Times New Roman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391270" y="1321597"/>
            <a:ext cx="2698476" cy="5988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1200" b="1" dirty="0">
                <a:solidFill>
                  <a:schemeClr val="bg1"/>
                </a:solidFill>
                <a:effectLst/>
                <a:ea typeface="Calibri"/>
                <a:cs typeface="Times New Roman"/>
              </a:rPr>
              <a:t>ACHATS</a:t>
            </a:r>
            <a:endParaRPr lang="fr-FR" sz="1100" dirty="0">
              <a:solidFill>
                <a:schemeClr val="bg1"/>
              </a:solidFill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1000" b="1" i="1" dirty="0">
                <a:solidFill>
                  <a:schemeClr val="bg1"/>
                </a:solidFill>
                <a:effectLst/>
                <a:ea typeface="Calibri"/>
                <a:cs typeface="Times New Roman"/>
              </a:rPr>
              <a:t>Dominique DURAND </a:t>
            </a:r>
            <a:endParaRPr lang="fr-FR" sz="1100" dirty="0">
              <a:solidFill>
                <a:schemeClr val="bg1"/>
              </a:solidFill>
              <a:effectLst/>
              <a:ea typeface="Calibri"/>
              <a:cs typeface="Times New Roman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392391" y="1953690"/>
            <a:ext cx="2693421" cy="283752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800" b="1" u="none" strike="noStrike" dirty="0">
                <a:effectLst/>
                <a:ea typeface="Calibri"/>
                <a:cs typeface="Times New Roman"/>
              </a:rPr>
              <a:t> </a:t>
            </a:r>
            <a:endParaRPr lang="fr-FR" sz="800" b="1" i="1" u="sng" dirty="0" smtClean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900" b="1" i="1" u="sng" dirty="0" smtClean="0">
                <a:effectLst/>
                <a:ea typeface="Calibri"/>
                <a:cs typeface="Times New Roman"/>
              </a:rPr>
              <a:t>ACHATS PHARMACEUTIQUES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fr-FR" sz="300" dirty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800" b="1" i="1" dirty="0">
                <a:effectLst/>
                <a:ea typeface="Calibri"/>
                <a:cs typeface="Times New Roman"/>
              </a:rPr>
              <a:t>Clémence DEPAQUY, </a:t>
            </a:r>
            <a:r>
              <a:rPr lang="fr-FR" sz="800" b="1" i="1" dirty="0" smtClean="0">
                <a:effectLst/>
                <a:ea typeface="Calibri"/>
                <a:cs typeface="Times New Roman"/>
              </a:rPr>
              <a:t>Pharmacien </a:t>
            </a:r>
            <a:r>
              <a:rPr lang="fr-FR" sz="800" b="1" i="1" dirty="0">
                <a:effectLst/>
                <a:ea typeface="Calibri"/>
                <a:cs typeface="Times New Roman"/>
              </a:rPr>
              <a:t>acheteur</a:t>
            </a:r>
            <a:endParaRPr lang="fr-FR" sz="1100" dirty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800" b="1" i="1" dirty="0">
                <a:effectLst/>
                <a:ea typeface="Calibri"/>
                <a:cs typeface="Times New Roman"/>
              </a:rPr>
              <a:t>Magali DUVAL </a:t>
            </a:r>
            <a:endParaRPr lang="fr-FR" sz="800" b="1" i="1" dirty="0"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800" b="1" i="1" dirty="0" smtClean="0">
                <a:effectLst/>
                <a:ea typeface="Calibri"/>
                <a:cs typeface="Times New Roman"/>
              </a:rPr>
              <a:t>Margaux LAMARCHE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fr-FR" sz="800" b="1" i="1" dirty="0" smtClean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fr-FR" sz="600" dirty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900" b="1" i="1" u="sng" dirty="0">
                <a:effectLst/>
                <a:ea typeface="Calibri"/>
                <a:cs typeface="Times New Roman"/>
              </a:rPr>
              <a:t>ACHETEURS </a:t>
            </a:r>
            <a:r>
              <a:rPr lang="fr-FR" sz="900" b="1" i="1" u="sng" dirty="0" smtClean="0">
                <a:effectLst/>
                <a:ea typeface="Calibri"/>
                <a:cs typeface="Times New Roman"/>
              </a:rPr>
              <a:t>Autres filières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fr-FR" sz="300" dirty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  <a:tabLst>
                <a:tab pos="1710690" algn="l"/>
              </a:tabLst>
            </a:pPr>
            <a:r>
              <a:rPr lang="fr-FR" sz="800" b="1" i="1" dirty="0" smtClean="0">
                <a:effectLst/>
                <a:ea typeface="Calibri"/>
                <a:cs typeface="Times New Roman"/>
              </a:rPr>
              <a:t>Claire MANGEZ</a:t>
            </a:r>
          </a:p>
          <a:p>
            <a:pPr algn="ctr">
              <a:lnSpc>
                <a:spcPct val="115000"/>
              </a:lnSpc>
              <a:spcAft>
                <a:spcPts val="0"/>
              </a:spcAft>
              <a:tabLst>
                <a:tab pos="1710690" algn="l"/>
              </a:tabLst>
            </a:pPr>
            <a:r>
              <a:rPr lang="fr-FR" sz="800" b="1" i="1" dirty="0" smtClean="0">
                <a:ea typeface="Calibri"/>
                <a:cs typeface="Times New Roman"/>
              </a:rPr>
              <a:t>Emilie MORISSET</a:t>
            </a:r>
            <a:endParaRPr lang="fr-FR" sz="800" b="1" i="1" dirty="0" smtClean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  <a:tabLst>
                <a:tab pos="1710690" algn="l"/>
              </a:tabLst>
            </a:pPr>
            <a:r>
              <a:rPr lang="fr-FR" sz="800" b="1" i="1" dirty="0" smtClean="0">
                <a:ea typeface="Calibri"/>
                <a:cs typeface="Times New Roman"/>
              </a:rPr>
              <a:t>Marie-Laure TAVELET</a:t>
            </a:r>
            <a:endParaRPr lang="fr-FR" sz="800" b="1" i="1" dirty="0" smtClean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  <a:tabLst>
                <a:tab pos="1710690" algn="l"/>
              </a:tabLst>
            </a:pPr>
            <a:r>
              <a:rPr lang="fr-FR" sz="800" b="1" i="1" dirty="0" smtClean="0">
                <a:effectLst/>
                <a:ea typeface="Calibri"/>
                <a:cs typeface="Times New Roman"/>
              </a:rPr>
              <a:t>Corinne </a:t>
            </a:r>
            <a:r>
              <a:rPr lang="fr-FR" sz="800" b="1" i="1" dirty="0">
                <a:effectLst/>
                <a:ea typeface="Calibri"/>
                <a:cs typeface="Times New Roman"/>
              </a:rPr>
              <a:t>VASSARD </a:t>
            </a:r>
            <a:endParaRPr lang="fr-FR" sz="800" b="1" i="1" dirty="0" smtClean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  <a:tabLst>
                <a:tab pos="1710690" algn="l"/>
              </a:tabLst>
            </a:pPr>
            <a:r>
              <a:rPr lang="fr-FR" sz="800" b="1" i="1" dirty="0" smtClean="0">
                <a:ea typeface="Calibri"/>
                <a:cs typeface="Times New Roman"/>
              </a:rPr>
              <a:t>Hélène MASSET</a:t>
            </a:r>
          </a:p>
          <a:p>
            <a:pPr algn="ctr">
              <a:lnSpc>
                <a:spcPct val="115000"/>
              </a:lnSpc>
              <a:spcAft>
                <a:spcPts val="0"/>
              </a:spcAft>
              <a:tabLst>
                <a:tab pos="1710690" algn="l"/>
              </a:tabLst>
            </a:pPr>
            <a:r>
              <a:rPr lang="fr-FR" sz="800" b="1" i="1" dirty="0" smtClean="0">
                <a:ea typeface="Calibri"/>
                <a:cs typeface="Times New Roman"/>
              </a:rPr>
              <a:t>Emilie LESOBRE</a:t>
            </a:r>
            <a:endParaRPr lang="fr-FR" sz="800" b="1" i="1" dirty="0"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  <a:tabLst>
                <a:tab pos="1710690" algn="l"/>
              </a:tabLst>
            </a:pPr>
            <a:endParaRPr lang="fr-FR" sz="800" i="1" dirty="0" smtClean="0">
              <a:effectLst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ea typeface="Calibri"/>
                <a:cs typeface="Times New Roman"/>
              </a:rPr>
              <a:t> </a:t>
            </a:r>
          </a:p>
        </p:txBody>
      </p:sp>
      <p:sp>
        <p:nvSpPr>
          <p:cNvPr id="41" name="Rectangle 40"/>
          <p:cNvSpPr/>
          <p:nvPr/>
        </p:nvSpPr>
        <p:spPr>
          <a:xfrm>
            <a:off x="246001" y="1321597"/>
            <a:ext cx="3000586" cy="55252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1200" b="1" dirty="0">
                <a:solidFill>
                  <a:schemeClr val="bg1"/>
                </a:solidFill>
                <a:effectLst/>
                <a:ea typeface="Calibri"/>
                <a:cs typeface="Times New Roman"/>
              </a:rPr>
              <a:t>INGÉNIERIE BIOMÉDICALE</a:t>
            </a:r>
            <a:endParaRPr lang="fr-FR" sz="1050" dirty="0">
              <a:solidFill>
                <a:schemeClr val="bg1"/>
              </a:solidFill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1000" b="1" i="1" dirty="0" smtClean="0">
                <a:solidFill>
                  <a:schemeClr val="bg1"/>
                </a:solidFill>
                <a:effectLst/>
                <a:ea typeface="Calibri"/>
                <a:cs typeface="Times New Roman"/>
              </a:rPr>
              <a:t>Alexandre GRAILLOT</a:t>
            </a:r>
            <a:endParaRPr lang="fr-FR" sz="1100" dirty="0">
              <a:solidFill>
                <a:schemeClr val="bg1"/>
              </a:solidFill>
              <a:effectLst/>
              <a:ea typeface="Calibri"/>
              <a:cs typeface="Times New Roman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246001" y="1893784"/>
            <a:ext cx="3008455" cy="40678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800" b="1" u="sng" dirty="0">
                <a:solidFill>
                  <a:srgbClr val="FFFFFF"/>
                </a:solidFill>
                <a:effectLst/>
                <a:ea typeface="Calibri"/>
                <a:cs typeface="Times New Roman"/>
              </a:rPr>
              <a:t>INGÉNIEURS </a:t>
            </a:r>
            <a:r>
              <a:rPr lang="fr-FR" sz="800" b="1" u="sng" dirty="0" smtClean="0">
                <a:solidFill>
                  <a:srgbClr val="FFFFFF"/>
                </a:solidFill>
                <a:effectLst/>
                <a:ea typeface="Calibri"/>
                <a:cs typeface="Times New Roman"/>
              </a:rPr>
              <a:t>BIOMÉDICAUX :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800" b="1" i="1" dirty="0" smtClean="0">
                <a:solidFill>
                  <a:srgbClr val="FFFFFF"/>
                </a:solidFill>
                <a:ea typeface="Calibri"/>
                <a:cs typeface="Times New Roman"/>
              </a:rPr>
              <a:t>Rodolphe TRICQUET – Marion SECHIER – Clément LAGARIN </a:t>
            </a:r>
            <a:endParaRPr lang="fr-FR" sz="1100" i="1" dirty="0">
              <a:effectLst/>
              <a:ea typeface="Calibri"/>
              <a:cs typeface="Times New Roman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246002" y="2304246"/>
            <a:ext cx="1103024" cy="404674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endParaRPr lang="fr-FR" sz="800" b="1" u="sng" dirty="0" smtClean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fr-FR" sz="800" b="1" u="sng" dirty="0"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fr-FR" sz="800" b="1" u="sng" dirty="0" smtClean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800" b="1" u="sng" dirty="0" smtClean="0">
                <a:effectLst/>
                <a:ea typeface="Calibri"/>
                <a:cs typeface="Times New Roman"/>
              </a:rPr>
              <a:t>RADIOPROTECTION</a:t>
            </a:r>
            <a:endParaRPr lang="fr-FR" sz="1100" dirty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300" b="1" i="1" dirty="0">
                <a:effectLst/>
                <a:ea typeface="Calibri"/>
                <a:cs typeface="Times New Roman"/>
              </a:rPr>
              <a:t> </a:t>
            </a:r>
            <a:endParaRPr lang="fr-FR" sz="1100" dirty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800" b="1" i="1" dirty="0">
                <a:effectLst/>
                <a:ea typeface="Calibri"/>
                <a:cs typeface="Times New Roman"/>
              </a:rPr>
              <a:t>Nathaniel IZAMBARD</a:t>
            </a:r>
            <a:endParaRPr lang="fr-FR" sz="1100" dirty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800" b="1" i="1" dirty="0">
                <a:effectLst/>
                <a:ea typeface="Calibri"/>
                <a:cs typeface="Times New Roman"/>
              </a:rPr>
              <a:t> </a:t>
            </a:r>
            <a:endParaRPr lang="fr-FR" sz="1100" dirty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800" b="1" i="1" dirty="0">
                <a:effectLst/>
                <a:ea typeface="Calibri"/>
                <a:cs typeface="Times New Roman"/>
              </a:rPr>
              <a:t> </a:t>
            </a:r>
            <a:endParaRPr lang="fr-FR" sz="1100" dirty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800" b="1" i="1" dirty="0">
                <a:effectLst/>
                <a:ea typeface="Calibri"/>
                <a:cs typeface="Times New Roman"/>
              </a:rPr>
              <a:t> </a:t>
            </a:r>
            <a:endParaRPr lang="fr-FR" sz="1100" dirty="0">
              <a:effectLst/>
              <a:ea typeface="Calibri"/>
              <a:cs typeface="Times New Roman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1346537" y="2302094"/>
            <a:ext cx="967730" cy="40682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endParaRPr lang="fr-FR" sz="800" b="1" u="sng" dirty="0" smtClean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fr-FR" sz="800" b="1" u="sng" dirty="0"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fr-FR" sz="800" b="1" u="sng" dirty="0" smtClean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800" b="1" u="sng" dirty="0" smtClean="0">
                <a:effectLst/>
                <a:ea typeface="Calibri"/>
                <a:cs typeface="Times New Roman"/>
              </a:rPr>
              <a:t>QUALITÉ</a:t>
            </a:r>
            <a:endParaRPr lang="fr-FR" sz="1100" dirty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300" b="1" u="none" strike="noStrike" dirty="0">
                <a:effectLst/>
                <a:ea typeface="Calibri"/>
                <a:cs typeface="Times New Roman"/>
              </a:rPr>
              <a:t> </a:t>
            </a:r>
            <a:endParaRPr lang="fr-FR" sz="1100" dirty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800" b="1" i="1" dirty="0">
                <a:effectLst/>
                <a:ea typeface="Calibri"/>
                <a:cs typeface="Times New Roman"/>
              </a:rPr>
              <a:t>Stéphane ALLARD</a:t>
            </a:r>
            <a:endParaRPr lang="fr-FR" sz="1100" dirty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800" b="1" i="1" dirty="0">
                <a:effectLst/>
                <a:ea typeface="Calibri"/>
                <a:cs typeface="Times New Roman"/>
              </a:rPr>
              <a:t> </a:t>
            </a:r>
            <a:endParaRPr lang="fr-FR" sz="1100" dirty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800" b="1" i="1" dirty="0">
                <a:effectLst/>
                <a:ea typeface="Calibri"/>
                <a:cs typeface="Times New Roman"/>
              </a:rPr>
              <a:t> </a:t>
            </a:r>
            <a:endParaRPr lang="fr-FR" sz="1100" dirty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800" b="1" i="1" dirty="0">
                <a:effectLst/>
                <a:ea typeface="Calibri"/>
                <a:cs typeface="Times New Roman"/>
              </a:rPr>
              <a:t> </a:t>
            </a:r>
            <a:endParaRPr lang="fr-FR" sz="1100" dirty="0">
              <a:effectLst/>
              <a:ea typeface="Calibri"/>
              <a:cs typeface="Times New Roman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234985" y="4890598"/>
            <a:ext cx="8675142" cy="42178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fr-FR" sz="1400" b="1" dirty="0">
                <a:solidFill>
                  <a:schemeClr val="bg1"/>
                </a:solidFill>
                <a:effectLst/>
                <a:ea typeface="Calibri"/>
                <a:cs typeface="Times New Roman"/>
              </a:rPr>
              <a:t>LOGISTIQUE</a:t>
            </a:r>
            <a:endParaRPr lang="fr-FR" sz="1100" dirty="0">
              <a:solidFill>
                <a:schemeClr val="bg1"/>
              </a:solidFill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1000" b="1" i="1" dirty="0" smtClean="0">
                <a:solidFill>
                  <a:schemeClr val="bg1"/>
                </a:solidFill>
                <a:ea typeface="Calibri"/>
                <a:cs typeface="Times New Roman"/>
              </a:rPr>
              <a:t>Grégoire VERHASSELT</a:t>
            </a:r>
            <a:endParaRPr lang="fr-FR" sz="800" dirty="0">
              <a:solidFill>
                <a:schemeClr val="bg1"/>
              </a:solidFill>
              <a:effectLst/>
              <a:ea typeface="Calibri"/>
              <a:cs typeface="Times New Roman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246001" y="2764118"/>
            <a:ext cx="3018794" cy="42150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1200" b="1" dirty="0">
                <a:solidFill>
                  <a:schemeClr val="bg1"/>
                </a:solidFill>
                <a:effectLst/>
                <a:ea typeface="Calibri"/>
                <a:cs typeface="Times New Roman"/>
              </a:rPr>
              <a:t>RESTAURATION</a:t>
            </a:r>
            <a:endParaRPr lang="fr-FR" sz="1100" dirty="0">
              <a:solidFill>
                <a:schemeClr val="bg1"/>
              </a:solidFill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1000" b="1" i="1" dirty="0" smtClean="0">
                <a:solidFill>
                  <a:schemeClr val="bg1"/>
                </a:solidFill>
                <a:effectLst/>
                <a:ea typeface="Calibri"/>
                <a:cs typeface="Times New Roman"/>
              </a:rPr>
              <a:t>Laurent SOYER</a:t>
            </a:r>
            <a:endParaRPr lang="fr-FR" sz="1100" dirty="0">
              <a:solidFill>
                <a:schemeClr val="bg1"/>
              </a:solidFill>
              <a:effectLst/>
              <a:ea typeface="Calibri"/>
              <a:cs typeface="Times New Roman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251330" y="3216273"/>
            <a:ext cx="1009623" cy="55104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endParaRPr lang="fr-FR" sz="800" b="1" u="sng" dirty="0" smtClean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800" b="1" u="sng" dirty="0" smtClean="0">
                <a:effectLst/>
                <a:ea typeface="Calibri"/>
                <a:cs typeface="Times New Roman"/>
              </a:rPr>
              <a:t>GESTION/ACHATS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fr-FR" sz="300" dirty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800" b="1" i="1" dirty="0" smtClean="0">
                <a:effectLst/>
                <a:ea typeface="Calibri"/>
                <a:cs typeface="Times New Roman"/>
              </a:rPr>
              <a:t>Coralie </a:t>
            </a:r>
            <a:r>
              <a:rPr lang="fr-FR" sz="800" b="1" i="1" dirty="0">
                <a:effectLst/>
                <a:ea typeface="Calibri"/>
                <a:cs typeface="Times New Roman"/>
              </a:rPr>
              <a:t>SCHNEIDER</a:t>
            </a:r>
            <a:endParaRPr lang="fr-FR" sz="1100" dirty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800" b="1" i="1" dirty="0">
                <a:effectLst/>
                <a:ea typeface="Calibri"/>
                <a:cs typeface="Times New Roman"/>
              </a:rPr>
              <a:t> </a:t>
            </a:r>
            <a:endParaRPr lang="fr-FR" sz="1100" dirty="0">
              <a:effectLst/>
              <a:ea typeface="Calibri"/>
              <a:cs typeface="Times New Roman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1260954" y="3217884"/>
            <a:ext cx="1042038" cy="54943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endParaRPr lang="fr-FR" sz="800" b="1" u="sng" dirty="0" smtClean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800" b="1" u="sng" dirty="0" smtClean="0">
                <a:effectLst/>
                <a:ea typeface="Calibri"/>
                <a:cs typeface="Times New Roman"/>
              </a:rPr>
              <a:t>PRODUCTION</a:t>
            </a:r>
            <a:endParaRPr lang="fr-FR" sz="1100" dirty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300" b="1" u="none" strike="noStrike" dirty="0" smtClean="0">
                <a:effectLst/>
                <a:ea typeface="Calibri"/>
                <a:cs typeface="Times New Roman"/>
              </a:rPr>
              <a:t> </a:t>
            </a:r>
            <a:endParaRPr lang="fr-FR" sz="1100" dirty="0" smtClean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700" b="1" i="1" dirty="0" smtClean="0">
                <a:effectLst/>
                <a:ea typeface="Calibri"/>
                <a:cs typeface="Times New Roman"/>
              </a:rPr>
              <a:t>Frédéric </a:t>
            </a:r>
            <a:r>
              <a:rPr lang="fr-FR" sz="700" b="1" i="1" dirty="0">
                <a:effectLst/>
                <a:ea typeface="Calibri"/>
                <a:cs typeface="Times New Roman"/>
              </a:rPr>
              <a:t>DANGREVILLE</a:t>
            </a:r>
            <a:endParaRPr lang="fr-FR" sz="1050" dirty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800" b="1" i="1" dirty="0">
                <a:effectLst/>
                <a:ea typeface="Calibri"/>
                <a:cs typeface="Times New Roman"/>
              </a:rPr>
              <a:t> </a:t>
            </a:r>
            <a:endParaRPr lang="fr-FR" sz="1100" dirty="0">
              <a:effectLst/>
              <a:ea typeface="Calibri"/>
              <a:cs typeface="Times New Roman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2275474" y="3212976"/>
            <a:ext cx="969149" cy="55434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800" b="1" u="sng" dirty="0" smtClean="0">
                <a:effectLst/>
                <a:ea typeface="Calibri"/>
                <a:cs typeface="Times New Roman"/>
              </a:rPr>
              <a:t>QUALITÉ-HYGIЀNE</a:t>
            </a:r>
            <a:endParaRPr lang="fr-FR" sz="1100" dirty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300" b="1" u="none" strike="noStrike" dirty="0">
                <a:effectLst/>
                <a:ea typeface="Calibri"/>
                <a:cs typeface="Times New Roman"/>
              </a:rPr>
              <a:t> </a:t>
            </a:r>
            <a:endParaRPr lang="fr-FR" sz="1100" dirty="0" smtClean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800" b="1" i="1" dirty="0" smtClean="0">
                <a:effectLst/>
                <a:ea typeface="Calibri"/>
                <a:cs typeface="Times New Roman"/>
              </a:rPr>
              <a:t>Florent FERRAND</a:t>
            </a:r>
            <a:endParaRPr lang="fr-FR" sz="1100" dirty="0">
              <a:effectLst/>
              <a:ea typeface="Calibri"/>
              <a:cs typeface="Times New Roman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234985" y="3845692"/>
            <a:ext cx="3042867" cy="44673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1200" b="1" dirty="0">
                <a:solidFill>
                  <a:schemeClr val="bg1"/>
                </a:solidFill>
                <a:effectLst/>
                <a:ea typeface="Calibri"/>
                <a:cs typeface="Times New Roman"/>
              </a:rPr>
              <a:t>BLANCHISSERIE</a:t>
            </a:r>
            <a:endParaRPr lang="fr-FR" sz="1100" dirty="0">
              <a:solidFill>
                <a:schemeClr val="bg1"/>
              </a:solidFill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1000" b="1" i="1" dirty="0" smtClean="0">
                <a:solidFill>
                  <a:schemeClr val="bg1"/>
                </a:solidFill>
                <a:effectLst/>
                <a:ea typeface="Calibri"/>
                <a:cs typeface="Times New Roman"/>
              </a:rPr>
              <a:t>Adam DIALLO</a:t>
            </a:r>
            <a:endParaRPr lang="fr-FR" sz="1100" dirty="0">
              <a:solidFill>
                <a:schemeClr val="bg1"/>
              </a:solidFill>
              <a:effectLst/>
              <a:ea typeface="Calibri"/>
              <a:cs typeface="Times New Roman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243779" y="4328569"/>
            <a:ext cx="1004600" cy="47031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800" b="1" u="sng" dirty="0" smtClean="0">
                <a:ea typeface="Calibri"/>
                <a:cs typeface="Times New Roman"/>
              </a:rPr>
              <a:t>LOGISTIQUE</a:t>
            </a:r>
            <a:endParaRPr lang="fr-FR" sz="1100" dirty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300" b="1" u="none" strike="noStrike" dirty="0">
                <a:effectLst/>
                <a:ea typeface="Calibri"/>
                <a:cs typeface="Times New Roman"/>
              </a:rPr>
              <a:t> </a:t>
            </a:r>
            <a:endParaRPr lang="fr-FR" sz="1100" dirty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800" b="1" i="1" dirty="0" smtClean="0">
                <a:ea typeface="Calibri"/>
                <a:cs typeface="Times New Roman"/>
              </a:rPr>
              <a:t>Mikael GILBRIN</a:t>
            </a:r>
            <a:endParaRPr lang="fr-FR" sz="1100" dirty="0">
              <a:effectLst/>
              <a:ea typeface="Calibri"/>
              <a:cs typeface="Times New Roman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1248379" y="4326916"/>
            <a:ext cx="1063352" cy="47196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endParaRPr lang="fr-FR" sz="800" b="1" u="sng" dirty="0" smtClean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800" b="1" u="sng" dirty="0" smtClean="0">
                <a:effectLst/>
                <a:ea typeface="Calibri"/>
                <a:cs typeface="Times New Roman"/>
              </a:rPr>
              <a:t>PRODUCTION</a:t>
            </a:r>
            <a:endParaRPr lang="fr-FR" sz="1100" dirty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300" b="1" u="none" strike="noStrike" dirty="0">
                <a:effectLst/>
                <a:ea typeface="Calibri"/>
                <a:cs typeface="Times New Roman"/>
              </a:rPr>
              <a:t> </a:t>
            </a:r>
            <a:endParaRPr lang="fr-FR" sz="1100" dirty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800" b="1" i="1" dirty="0">
                <a:effectLst/>
                <a:ea typeface="Calibri"/>
                <a:cs typeface="Times New Roman"/>
              </a:rPr>
              <a:t>Magalie LEFORT</a:t>
            </a:r>
            <a:endParaRPr lang="fr-FR" sz="1100" dirty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800" b="1" i="1" dirty="0">
                <a:effectLst/>
                <a:ea typeface="Calibri"/>
                <a:cs typeface="Times New Roman"/>
              </a:rPr>
              <a:t> </a:t>
            </a:r>
            <a:endParaRPr lang="fr-FR" sz="1100" dirty="0">
              <a:effectLst/>
              <a:ea typeface="Calibri"/>
              <a:cs typeface="Times New Roman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2326378" y="4326916"/>
            <a:ext cx="951474" cy="47196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800" b="1" u="sng" dirty="0" smtClean="0">
                <a:ea typeface="Calibri"/>
                <a:cs typeface="Times New Roman"/>
              </a:rPr>
              <a:t>QUALITE</a:t>
            </a:r>
            <a:endParaRPr lang="fr-FR" sz="1100" dirty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650" b="1" i="1" dirty="0" smtClean="0">
                <a:effectLst/>
                <a:ea typeface="Calibri"/>
                <a:cs typeface="Times New Roman"/>
              </a:rPr>
              <a:t>Marie-Hélène CANTETEAU</a:t>
            </a:r>
            <a:endParaRPr lang="fr-FR" sz="650" dirty="0">
              <a:effectLst/>
              <a:ea typeface="Calibri"/>
              <a:cs typeface="Times New Roman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6226561" y="1299905"/>
            <a:ext cx="2690584" cy="92308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1200" b="1" dirty="0">
                <a:solidFill>
                  <a:srgbClr val="000000"/>
                </a:solidFill>
                <a:effectLst/>
                <a:ea typeface="Calibri"/>
                <a:cs typeface="Times New Roman"/>
              </a:rPr>
              <a:t>CELLULE JURIDIQUE DES CONTRATS</a:t>
            </a:r>
            <a:endParaRPr lang="fr-FR" sz="1050" dirty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1000" b="1" i="1" dirty="0">
                <a:solidFill>
                  <a:srgbClr val="000000"/>
                </a:solidFill>
                <a:effectLst/>
                <a:ea typeface="Calibri"/>
                <a:cs typeface="Times New Roman"/>
              </a:rPr>
              <a:t>Julien </a:t>
            </a:r>
            <a:r>
              <a:rPr lang="fr-FR" sz="1000" b="1" i="1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ANDRU</a:t>
            </a:r>
          </a:p>
          <a:p>
            <a:pPr marL="90170" algn="ctr">
              <a:lnSpc>
                <a:spcPct val="115000"/>
              </a:lnSpc>
              <a:spcAft>
                <a:spcPts val="0"/>
              </a:spcAft>
            </a:pPr>
            <a:r>
              <a:rPr lang="fr-FR" sz="800" b="1" i="1" u="sng" cap="all" dirty="0" smtClean="0">
                <a:solidFill>
                  <a:schemeClr val="tx1"/>
                </a:solidFill>
                <a:ea typeface="Calibri"/>
                <a:cs typeface="Times New Roman"/>
              </a:rPr>
              <a:t>Adjointe</a:t>
            </a:r>
            <a:r>
              <a:rPr lang="fr-FR" sz="800" b="1" i="1" cap="all" dirty="0" smtClean="0">
                <a:solidFill>
                  <a:schemeClr val="tx1"/>
                </a:solidFill>
                <a:ea typeface="Calibri"/>
                <a:cs typeface="Times New Roman"/>
              </a:rPr>
              <a:t> : </a:t>
            </a:r>
            <a:r>
              <a:rPr lang="fr-FR" sz="800" b="1" i="1" dirty="0" smtClean="0">
                <a:solidFill>
                  <a:schemeClr val="tx1"/>
                </a:solidFill>
                <a:ea typeface="Calibri"/>
                <a:cs typeface="Times New Roman"/>
              </a:rPr>
              <a:t>Samia MIMOUNE</a:t>
            </a:r>
            <a:endParaRPr lang="fr-FR" sz="800" b="1" i="1" u="sng" dirty="0">
              <a:solidFill>
                <a:schemeClr val="tx1"/>
              </a:solidFill>
              <a:ea typeface="Calibri"/>
              <a:cs typeface="Times New Roman"/>
            </a:endParaRPr>
          </a:p>
          <a:p>
            <a:pPr marL="90170" algn="ctr">
              <a:lnSpc>
                <a:spcPct val="115000"/>
              </a:lnSpc>
              <a:spcAft>
                <a:spcPts val="0"/>
              </a:spcAft>
            </a:pPr>
            <a:r>
              <a:rPr lang="fr-FR" sz="800" b="1" i="1" u="sng" dirty="0" smtClean="0">
                <a:solidFill>
                  <a:schemeClr val="tx1"/>
                </a:solidFill>
                <a:ea typeface="Calibri"/>
                <a:cs typeface="Times New Roman"/>
              </a:rPr>
              <a:t>JURISTES - RÉDACTEURS </a:t>
            </a:r>
            <a:r>
              <a:rPr lang="fr-FR" sz="800" b="1" i="1" u="sng" dirty="0">
                <a:solidFill>
                  <a:schemeClr val="tx1"/>
                </a:solidFill>
                <a:ea typeface="Calibri"/>
                <a:cs typeface="Times New Roman"/>
              </a:rPr>
              <a:t>MARCHÉS</a:t>
            </a:r>
            <a:endParaRPr lang="fr-FR" sz="800" dirty="0">
              <a:solidFill>
                <a:schemeClr val="tx1"/>
              </a:solidFill>
              <a:ea typeface="Calibri"/>
              <a:cs typeface="Times New Roman"/>
            </a:endParaRPr>
          </a:p>
          <a:p>
            <a:pPr marL="90170" algn="ctr">
              <a:lnSpc>
                <a:spcPct val="115000"/>
              </a:lnSpc>
              <a:spcAft>
                <a:spcPts val="0"/>
              </a:spcAft>
            </a:pPr>
            <a:r>
              <a:rPr lang="fr-FR" sz="800" b="1" i="1" dirty="0">
                <a:solidFill>
                  <a:schemeClr val="tx1"/>
                </a:solidFill>
                <a:ea typeface="Calibri"/>
                <a:cs typeface="Times New Roman"/>
              </a:rPr>
              <a:t>Elisabeth </a:t>
            </a:r>
            <a:r>
              <a:rPr lang="fr-FR" sz="800" b="1" i="1" dirty="0" smtClean="0">
                <a:solidFill>
                  <a:schemeClr val="tx1"/>
                </a:solidFill>
                <a:ea typeface="Calibri"/>
                <a:cs typeface="Times New Roman"/>
              </a:rPr>
              <a:t>LAGALLE - Marine BARBE</a:t>
            </a:r>
            <a:endParaRPr lang="fr-FR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6236707" y="2877103"/>
            <a:ext cx="2695684" cy="42393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1200" b="1" dirty="0">
                <a:solidFill>
                  <a:srgbClr val="000000"/>
                </a:solidFill>
                <a:effectLst/>
                <a:ea typeface="Calibri"/>
                <a:cs typeface="Times New Roman"/>
              </a:rPr>
              <a:t>SUIVI DES </a:t>
            </a:r>
            <a:r>
              <a:rPr lang="fr-FR" sz="1200" b="1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INVESTISSEMENTS</a:t>
            </a:r>
            <a:endParaRPr lang="fr-FR" sz="1050" dirty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1000" b="1" i="1" dirty="0">
                <a:solidFill>
                  <a:srgbClr val="000000"/>
                </a:solidFill>
                <a:effectLst/>
                <a:ea typeface="Calibri"/>
                <a:cs typeface="Times New Roman"/>
              </a:rPr>
              <a:t>Xavier LIVET</a:t>
            </a:r>
            <a:endParaRPr lang="fr-FR" sz="1100" dirty="0">
              <a:effectLst/>
              <a:ea typeface="Calibri"/>
              <a:cs typeface="Times New Roman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6230495" y="2249112"/>
            <a:ext cx="2703738" cy="58849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endParaRPr lang="fr-FR" sz="1400" b="1" dirty="0" smtClean="0">
              <a:solidFill>
                <a:srgbClr val="000000"/>
              </a:solidFill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1200" b="1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SUIVI </a:t>
            </a:r>
            <a:r>
              <a:rPr lang="fr-FR" sz="1200" b="1" dirty="0">
                <a:solidFill>
                  <a:srgbClr val="000000"/>
                </a:solidFill>
                <a:effectLst/>
                <a:ea typeface="Calibri"/>
                <a:cs typeface="Times New Roman"/>
              </a:rPr>
              <a:t>BUDGETAIRE ET </a:t>
            </a:r>
            <a:endParaRPr lang="fr-FR" sz="1200" b="1" dirty="0" smtClean="0">
              <a:solidFill>
                <a:srgbClr val="000000"/>
              </a:solidFill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1200" b="1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PERFORMANCE ACHAT</a:t>
            </a:r>
            <a:endParaRPr lang="fr-FR" sz="1050" dirty="0" smtClean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100" b="1" dirty="0">
                <a:solidFill>
                  <a:srgbClr val="000000"/>
                </a:solidFill>
                <a:effectLst/>
                <a:ea typeface="Calibri"/>
                <a:cs typeface="Times New Roman"/>
              </a:rPr>
              <a:t> </a:t>
            </a:r>
            <a:endParaRPr lang="fr-FR" sz="1100" dirty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</a:pPr>
            <a:r>
              <a:rPr lang="fr-FR" sz="1000" b="1" i="1" dirty="0">
                <a:solidFill>
                  <a:srgbClr val="000000"/>
                </a:solidFill>
                <a:ea typeface="Calibri"/>
                <a:cs typeface="Times New Roman"/>
              </a:rPr>
              <a:t>Perrick LAZIOU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200" b="1" i="1" dirty="0">
                <a:solidFill>
                  <a:srgbClr val="000000"/>
                </a:solidFill>
                <a:effectLst/>
                <a:ea typeface="Calibri"/>
                <a:cs typeface="Times New Roman"/>
              </a:rPr>
              <a:t> </a:t>
            </a:r>
            <a:endParaRPr lang="fr-FR" sz="1100" dirty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1400" b="1" i="1" dirty="0">
                <a:solidFill>
                  <a:srgbClr val="000000"/>
                </a:solidFill>
                <a:effectLst/>
                <a:ea typeface="Calibri"/>
                <a:cs typeface="Times New Roman"/>
              </a:rPr>
              <a:t> </a:t>
            </a:r>
            <a:endParaRPr lang="fr-FR" sz="1100" dirty="0">
              <a:effectLst/>
              <a:ea typeface="Calibri"/>
              <a:cs typeface="Times New Roman"/>
            </a:endParaRPr>
          </a:p>
        </p:txBody>
      </p:sp>
      <p:sp>
        <p:nvSpPr>
          <p:cNvPr id="58" name="Zone de texte 11"/>
          <p:cNvSpPr txBox="1"/>
          <p:nvPr/>
        </p:nvSpPr>
        <p:spPr>
          <a:xfrm>
            <a:off x="239139" y="1026834"/>
            <a:ext cx="3086277" cy="325187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200" b="1" i="1" dirty="0" smtClean="0">
                <a:ln w="5271" cap="flat" cmpd="sng" algn="ctr">
                  <a:solidFill>
                    <a:srgbClr val="4579B8"/>
                  </a:solidFill>
                  <a:prstDash val="solid"/>
                  <a:round/>
                </a:ln>
                <a:solidFill>
                  <a:srgbClr val="002060"/>
                </a:solidFill>
                <a:latin typeface="Calibri"/>
                <a:ea typeface="Calibri"/>
                <a:cs typeface="Times New Roman"/>
              </a:rPr>
              <a:t>ACTIVITES INGÉNIERIE ET PRODUCTION HÔTELIERE</a:t>
            </a:r>
            <a:endParaRPr lang="fr-FR" sz="120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59" name="Zone de texte 14"/>
          <p:cNvSpPr txBox="1"/>
          <p:nvPr/>
        </p:nvSpPr>
        <p:spPr>
          <a:xfrm>
            <a:off x="6230495" y="1020685"/>
            <a:ext cx="2666478" cy="334702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1200" b="1" i="1" dirty="0" smtClean="0">
                <a:ln w="5271" cap="flat" cmpd="sng" algn="ctr">
                  <a:solidFill>
                    <a:srgbClr val="4579B8"/>
                  </a:solidFill>
                  <a:prstDash val="solid"/>
                  <a:round/>
                </a:ln>
                <a:solidFill>
                  <a:srgbClr val="002060"/>
                </a:solidFill>
                <a:effectLst/>
                <a:latin typeface="Calibri"/>
                <a:ea typeface="Calibri"/>
                <a:cs typeface="Times New Roman"/>
              </a:rPr>
              <a:t>ACTIVITES </a:t>
            </a:r>
            <a:r>
              <a:rPr lang="fr-FR" sz="1200" b="1" i="1" dirty="0">
                <a:ln w="5271" cap="flat" cmpd="sng" algn="ctr">
                  <a:solidFill>
                    <a:srgbClr val="4579B8"/>
                  </a:solidFill>
                  <a:prstDash val="solid"/>
                  <a:round/>
                </a:ln>
                <a:solidFill>
                  <a:srgbClr val="002060"/>
                </a:solidFill>
                <a:effectLst/>
                <a:latin typeface="Calibri"/>
                <a:ea typeface="Calibri"/>
                <a:cs typeface="Times New Roman"/>
              </a:rPr>
              <a:t>CONTRÔLE ET PILOTAGE</a:t>
            </a:r>
            <a:endParaRPr lang="fr-FR" sz="12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60" name="Zone de texte 17"/>
          <p:cNvSpPr txBox="1"/>
          <p:nvPr/>
        </p:nvSpPr>
        <p:spPr>
          <a:xfrm>
            <a:off x="3401348" y="1020685"/>
            <a:ext cx="2682819" cy="31720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200" b="1" i="1" dirty="0" smtClean="0">
                <a:ln w="5271" cap="flat" cmpd="sng" algn="ctr">
                  <a:solidFill>
                    <a:srgbClr val="4579B8"/>
                  </a:solidFill>
                  <a:prstDash val="solid"/>
                  <a:round/>
                </a:ln>
                <a:solidFill>
                  <a:srgbClr val="002060"/>
                </a:solidFill>
                <a:effectLst/>
                <a:latin typeface="Calibri"/>
                <a:ea typeface="Calibri"/>
                <a:cs typeface="Times New Roman"/>
              </a:rPr>
              <a:t>ACTIVITES ACHAT</a:t>
            </a:r>
            <a:endParaRPr lang="fr-FR" sz="12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2915818" y="5376367"/>
            <a:ext cx="1849790" cy="616936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0" rIns="9144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300" b="1" u="none" strike="noStrike" dirty="0">
                <a:effectLst/>
                <a:ea typeface="Calibri"/>
                <a:cs typeface="Times New Roman"/>
              </a:rPr>
              <a:t> </a:t>
            </a:r>
            <a:endParaRPr lang="fr-FR" sz="1100" dirty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fr-FR" sz="100" b="1" u="sng" dirty="0" smtClean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1000" b="1" u="sng" dirty="0" smtClean="0">
                <a:effectLst/>
                <a:ea typeface="Calibri"/>
                <a:cs typeface="Times New Roman"/>
              </a:rPr>
              <a:t>BIONETTOYAGE - SALUBRITE</a:t>
            </a:r>
            <a:r>
              <a:rPr lang="fr-FR" sz="1000" b="1" u="sng" strike="noStrike" dirty="0">
                <a:effectLst/>
                <a:ea typeface="Calibri"/>
                <a:cs typeface="Times New Roman"/>
              </a:rPr>
              <a:t> </a:t>
            </a:r>
            <a:endParaRPr lang="fr-FR" sz="1000" b="1" u="sng" dirty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1000" b="1" i="1" dirty="0">
                <a:effectLst/>
                <a:ea typeface="Calibri"/>
                <a:cs typeface="Times New Roman"/>
              </a:rPr>
              <a:t>Sylvain </a:t>
            </a:r>
            <a:r>
              <a:rPr lang="fr-FR" sz="1000" b="1" i="1" dirty="0" smtClean="0">
                <a:effectLst/>
                <a:ea typeface="Calibri"/>
                <a:cs typeface="Times New Roman"/>
              </a:rPr>
              <a:t>GOPOIS</a:t>
            </a:r>
            <a:r>
              <a:rPr lang="fr-FR" sz="1000" b="1" i="1" dirty="0">
                <a:effectLst/>
                <a:ea typeface="Calibri"/>
                <a:cs typeface="Times New Roman"/>
              </a:rPr>
              <a:t> </a:t>
            </a:r>
            <a:endParaRPr lang="fr-FR" sz="1400" dirty="0">
              <a:effectLst/>
              <a:ea typeface="Calibri"/>
              <a:cs typeface="Times New Roman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2915817" y="6421972"/>
            <a:ext cx="1849791" cy="37844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0000" tIns="0" rIns="9144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300" b="1" u="none" strike="noStrike" dirty="0">
                <a:effectLst/>
                <a:ea typeface="Calibri"/>
                <a:cs typeface="Times New Roman"/>
              </a:rPr>
              <a:t> </a:t>
            </a:r>
            <a:endParaRPr lang="fr-FR" sz="1100" dirty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fr-FR" sz="800" b="1" u="sng" dirty="0" smtClean="0">
              <a:effectLst/>
              <a:ea typeface="Calibri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fr-FR" sz="800" b="1" u="sng" dirty="0" smtClean="0">
                <a:effectLst/>
                <a:ea typeface="Calibri"/>
                <a:cs typeface="Times New Roman"/>
              </a:rPr>
              <a:t>COURRIER</a:t>
            </a:r>
            <a:r>
              <a:rPr lang="fr-FR" sz="300" b="1" u="none" strike="noStrike" dirty="0">
                <a:effectLst/>
                <a:ea typeface="Calibri"/>
                <a:cs typeface="Times New Roman"/>
              </a:rPr>
              <a:t> </a:t>
            </a:r>
            <a:endParaRPr lang="fr-FR" sz="1100" dirty="0">
              <a:effectLst/>
              <a:ea typeface="Calibri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fr-FR" sz="800" i="1" dirty="0" smtClean="0">
                <a:effectLst/>
                <a:ea typeface="Calibri"/>
                <a:cs typeface="Times New Roman"/>
              </a:rPr>
              <a:t>Mickael BISANTI</a:t>
            </a:r>
            <a:endParaRPr lang="fr-FR" sz="1100" i="1" dirty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800" b="1" i="1" dirty="0">
                <a:effectLst/>
                <a:ea typeface="Calibri"/>
                <a:cs typeface="Times New Roman"/>
              </a:rPr>
              <a:t> </a:t>
            </a:r>
            <a:endParaRPr lang="fr-FR" sz="1100" dirty="0">
              <a:effectLst/>
              <a:ea typeface="Calibri"/>
              <a:cs typeface="Times New Roman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2915819" y="6021288"/>
            <a:ext cx="1849790" cy="357126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0" rIns="9144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800" b="1" u="sng" dirty="0">
                <a:effectLst/>
                <a:ea typeface="Calibri"/>
                <a:cs typeface="Times New Roman"/>
              </a:rPr>
              <a:t>ARCHIVES </a:t>
            </a:r>
            <a:r>
              <a:rPr lang="fr-FR" sz="800" b="1" u="sng" dirty="0" smtClean="0">
                <a:effectLst/>
                <a:ea typeface="Calibri"/>
                <a:cs typeface="Times New Roman"/>
              </a:rPr>
              <a:t>MÉDICALES</a:t>
            </a:r>
            <a:r>
              <a:rPr lang="fr-FR" sz="300" b="1" u="none" strike="noStrike" dirty="0">
                <a:effectLst/>
                <a:ea typeface="Calibri"/>
                <a:cs typeface="Times New Roman"/>
              </a:rPr>
              <a:t> </a:t>
            </a:r>
            <a:endParaRPr lang="fr-FR" sz="1100" dirty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800" i="1" dirty="0">
                <a:effectLst/>
                <a:ea typeface="Calibri"/>
                <a:cs typeface="Times New Roman"/>
              </a:rPr>
              <a:t>Katharina MASSE</a:t>
            </a:r>
            <a:endParaRPr lang="fr-FR" sz="1100" dirty="0">
              <a:effectLst/>
              <a:ea typeface="Calibri"/>
              <a:cs typeface="Times New Roman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39139" y="5373216"/>
            <a:ext cx="2627795" cy="62008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896938"/>
            <a:r>
              <a:rPr lang="fr-FR" sz="1050" b="1" u="sng" dirty="0" smtClean="0">
                <a:effectLst/>
                <a:ea typeface="Calibri"/>
                <a:cs typeface="Times New Roman"/>
              </a:rPr>
              <a:t>LOGISTIQUE D’APPROVISONNEMENT</a:t>
            </a:r>
          </a:p>
          <a:p>
            <a:pPr algn="ctr" defTabSz="896938"/>
            <a:r>
              <a:rPr lang="fr-FR" sz="1000" b="1" i="1" dirty="0" smtClean="0">
                <a:ea typeface="Calibri"/>
                <a:cs typeface="Times New Roman"/>
              </a:rPr>
              <a:t>Sabine RASSENT </a:t>
            </a:r>
          </a:p>
        </p:txBody>
      </p:sp>
      <p:sp>
        <p:nvSpPr>
          <p:cNvPr id="68" name="ZoneTexte 67"/>
          <p:cNvSpPr txBox="1"/>
          <p:nvPr/>
        </p:nvSpPr>
        <p:spPr>
          <a:xfrm>
            <a:off x="107780" y="73869"/>
            <a:ext cx="880936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b="1" dirty="0" smtClean="0"/>
              <a:t>Organigramme Direction des achats, de l’Hôtellerie, de la Logistique et de l’Ingénierie </a:t>
            </a:r>
            <a:r>
              <a:rPr lang="fr-FR" sz="1100" b="1" dirty="0"/>
              <a:t>B</a:t>
            </a:r>
            <a:r>
              <a:rPr lang="fr-FR" sz="1100" b="1" dirty="0" smtClean="0"/>
              <a:t>iomédicale</a:t>
            </a:r>
            <a:endParaRPr lang="fr-FR" sz="1100" b="1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05" y="25086"/>
            <a:ext cx="990103" cy="34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7740353" y="97830"/>
            <a:ext cx="10072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b="1" i="1" dirty="0" smtClean="0"/>
              <a:t>Avril </a:t>
            </a:r>
            <a:r>
              <a:rPr lang="fr-FR" sz="800" b="1" i="1" dirty="0" smtClean="0"/>
              <a:t>2026</a:t>
            </a:r>
            <a:endParaRPr lang="fr-FR" sz="800" b="1" i="1" dirty="0"/>
          </a:p>
        </p:txBody>
      </p:sp>
      <p:sp>
        <p:nvSpPr>
          <p:cNvPr id="38" name="Rectangle 37"/>
          <p:cNvSpPr/>
          <p:nvPr/>
        </p:nvSpPr>
        <p:spPr>
          <a:xfrm>
            <a:off x="2304725" y="2297186"/>
            <a:ext cx="946824" cy="411734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endParaRPr lang="fr-FR" sz="800" b="1" u="sng" dirty="0" smtClean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800" b="1" u="sng" dirty="0" smtClean="0">
                <a:effectLst/>
                <a:ea typeface="Calibri"/>
                <a:cs typeface="Times New Roman"/>
              </a:rPr>
              <a:t>GESTION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fr-FR" sz="300" dirty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800" b="1" i="1" dirty="0" smtClean="0">
                <a:effectLst/>
                <a:ea typeface="Calibri"/>
                <a:cs typeface="Times New Roman"/>
              </a:rPr>
              <a:t>Xavier LIVET</a:t>
            </a:r>
            <a:endParaRPr lang="fr-FR" sz="1100" dirty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800" b="1" i="1" dirty="0">
                <a:effectLst/>
                <a:ea typeface="Calibri"/>
                <a:cs typeface="Times New Roman"/>
              </a:rPr>
              <a:t> </a:t>
            </a:r>
            <a:endParaRPr lang="fr-FR" sz="1100" dirty="0">
              <a:effectLst/>
              <a:ea typeface="Calibri"/>
              <a:cs typeface="Times New Roman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6238549" y="4394741"/>
            <a:ext cx="2684926" cy="40241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1200" b="1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REFERENT DAHLIB au CH BELVEDERE</a:t>
            </a:r>
            <a:endParaRPr lang="fr-FR" sz="1050" dirty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1000" b="1" i="1" dirty="0" smtClean="0">
                <a:solidFill>
                  <a:srgbClr val="000000"/>
                </a:solidFill>
                <a:ea typeface="Calibri"/>
                <a:cs typeface="Times New Roman"/>
              </a:rPr>
              <a:t>Claire </a:t>
            </a:r>
            <a:r>
              <a:rPr lang="fr-FR" sz="1000" b="1" i="1" dirty="0">
                <a:solidFill>
                  <a:srgbClr val="000000"/>
                </a:solidFill>
                <a:ea typeface="Calibri"/>
                <a:cs typeface="Times New Roman"/>
              </a:rPr>
              <a:t>GIFFARD</a:t>
            </a:r>
          </a:p>
        </p:txBody>
      </p:sp>
      <p:pic>
        <p:nvPicPr>
          <p:cNvPr id="4" name="Image 3" descr="image00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7583" y="4403750"/>
            <a:ext cx="231873" cy="387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" name="Rectangle 68"/>
          <p:cNvSpPr/>
          <p:nvPr/>
        </p:nvSpPr>
        <p:spPr>
          <a:xfrm>
            <a:off x="6230070" y="3961481"/>
            <a:ext cx="2683566" cy="37090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1200" b="1" dirty="0">
                <a:solidFill>
                  <a:srgbClr val="000000"/>
                </a:solidFill>
                <a:ea typeface="Calibri"/>
                <a:cs typeface="Times New Roman"/>
              </a:rPr>
              <a:t>CELLULE REFERENTIEL ACHATS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1000" b="1" i="1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Emmanuelle DELOIGNON</a:t>
            </a:r>
            <a:endParaRPr lang="fr-FR" sz="1100" dirty="0">
              <a:effectLst/>
              <a:ea typeface="Calibri"/>
              <a:cs typeface="Times New Roman"/>
            </a:endParaRPr>
          </a:p>
        </p:txBody>
      </p:sp>
      <p:sp>
        <p:nvSpPr>
          <p:cNvPr id="71" name="Rectangle à coins arrondis 70"/>
          <p:cNvSpPr/>
          <p:nvPr/>
        </p:nvSpPr>
        <p:spPr>
          <a:xfrm>
            <a:off x="7582206" y="391068"/>
            <a:ext cx="1199063" cy="551823"/>
          </a:xfrm>
          <a:prstGeom prst="roundRect">
            <a:avLst/>
          </a:prstGeom>
          <a:solidFill>
            <a:srgbClr val="D6E3FF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 w="165100" prst="coolSlan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</a:pPr>
            <a:r>
              <a:rPr lang="fr-FR" sz="1050" dirty="0">
                <a:effectLst/>
                <a:ea typeface="Calibri"/>
                <a:cs typeface="Times New Roman"/>
              </a:rPr>
              <a:t> </a:t>
            </a:r>
            <a:r>
              <a:rPr lang="fr-FR" sz="800" b="1" dirty="0">
                <a:ln w="6350" cap="flat" cmpd="sng" algn="ctr">
                  <a:solidFill>
                    <a:srgbClr val="054697"/>
                  </a:solidFill>
                  <a:prstDash val="solid"/>
                  <a:round/>
                </a:ln>
                <a:solidFill>
                  <a:schemeClr val="tx1"/>
                </a:solidFill>
                <a:ea typeface="Calibri"/>
                <a:cs typeface="Times New Roman"/>
              </a:rPr>
              <a:t>Gaëlle KERNIVINEN</a:t>
            </a:r>
            <a:endParaRPr lang="fr-FR" sz="1100" b="1" dirty="0">
              <a:ln w="6350" cap="flat" cmpd="sng" algn="ctr">
                <a:solidFill>
                  <a:srgbClr val="054697"/>
                </a:solidFill>
                <a:prstDash val="solid"/>
                <a:round/>
              </a:ln>
              <a:solidFill>
                <a:schemeClr val="tx1"/>
              </a:solidFill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900" dirty="0">
                <a:ln w="6350" cap="flat" cmpd="sng" algn="ctr">
                  <a:solidFill>
                    <a:srgbClr val="054697"/>
                  </a:solidFill>
                  <a:prstDash val="solid"/>
                  <a:round/>
                </a:ln>
                <a:solidFill>
                  <a:srgbClr val="000000"/>
                </a:solidFill>
                <a:ea typeface="Calibri"/>
                <a:cs typeface="Times New Roman"/>
              </a:rPr>
              <a:t>Assistante de direction</a:t>
            </a:r>
          </a:p>
        </p:txBody>
      </p:sp>
      <p:sp>
        <p:nvSpPr>
          <p:cNvPr id="54" name="Rectangle 53"/>
          <p:cNvSpPr/>
          <p:nvPr/>
        </p:nvSpPr>
        <p:spPr>
          <a:xfrm>
            <a:off x="6238549" y="3331414"/>
            <a:ext cx="2695684" cy="59057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fr-FR" sz="1200" b="1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QUALITE ET REPORTING </a:t>
            </a:r>
          </a:p>
          <a:p>
            <a:pPr algn="ctr">
              <a:spcAft>
                <a:spcPts val="0"/>
              </a:spcAft>
            </a:pPr>
            <a:r>
              <a:rPr lang="fr-FR" sz="1200" b="1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EXTRA FINANCIER</a:t>
            </a:r>
            <a:endParaRPr lang="fr-FR" sz="1050" dirty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1000" b="1" i="1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Candice JOCQUEL</a:t>
            </a:r>
            <a:endParaRPr lang="fr-FR" sz="1100" dirty="0">
              <a:effectLst/>
              <a:ea typeface="Calibri"/>
              <a:cs typeface="Times New Roman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49386" y="6015005"/>
            <a:ext cx="835416" cy="785413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896938"/>
            <a:r>
              <a:rPr lang="fr-FR" sz="800" b="1" u="sng" dirty="0" smtClean="0">
                <a:effectLst/>
                <a:ea typeface="Calibri"/>
                <a:cs typeface="Times New Roman"/>
              </a:rPr>
              <a:t>HELPDESK</a:t>
            </a:r>
            <a:endParaRPr lang="fr-FR" sz="800" b="1" i="1" dirty="0" smtClean="0">
              <a:ea typeface="Calibri"/>
              <a:cs typeface="Times New Roman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1125862" y="6015005"/>
            <a:ext cx="887222" cy="785413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896938"/>
            <a:r>
              <a:rPr lang="fr-FR" sz="800" b="1" u="sng" dirty="0" smtClean="0">
                <a:effectLst/>
                <a:ea typeface="Calibri"/>
                <a:cs typeface="Times New Roman"/>
              </a:rPr>
              <a:t>PLATEFORME LOGISTIQUE</a:t>
            </a:r>
          </a:p>
          <a:p>
            <a:pPr algn="ctr" defTabSz="896938"/>
            <a:r>
              <a:rPr lang="fr-FR" sz="800" i="1" dirty="0" smtClean="0">
                <a:ea typeface="Calibri"/>
                <a:cs typeface="Times New Roman"/>
              </a:rPr>
              <a:t>Laurent VANDIKE</a:t>
            </a:r>
          </a:p>
        </p:txBody>
      </p:sp>
      <p:sp>
        <p:nvSpPr>
          <p:cNvPr id="72" name="Rectangle 71"/>
          <p:cNvSpPr/>
          <p:nvPr/>
        </p:nvSpPr>
        <p:spPr>
          <a:xfrm>
            <a:off x="2054144" y="6015005"/>
            <a:ext cx="823036" cy="785413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896938"/>
            <a:r>
              <a:rPr lang="fr-FR" sz="800" b="1" u="sng" dirty="0" smtClean="0">
                <a:effectLst/>
                <a:ea typeface="Calibri"/>
                <a:cs typeface="Times New Roman"/>
              </a:rPr>
              <a:t>LOGISTIQUE DE SOINS</a:t>
            </a:r>
          </a:p>
          <a:p>
            <a:pPr algn="ctr" defTabSz="896938"/>
            <a:r>
              <a:rPr lang="fr-FR" sz="800" i="1" dirty="0" smtClean="0">
                <a:ea typeface="Calibri"/>
                <a:cs typeface="Times New Roman"/>
              </a:rPr>
              <a:t>Mickaël BISANTI</a:t>
            </a:r>
          </a:p>
        </p:txBody>
      </p:sp>
      <p:sp>
        <p:nvSpPr>
          <p:cNvPr id="73" name="Rectangle 72"/>
          <p:cNvSpPr/>
          <p:nvPr/>
        </p:nvSpPr>
        <p:spPr>
          <a:xfrm>
            <a:off x="4814489" y="5373216"/>
            <a:ext cx="4086624" cy="62008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896938"/>
            <a:r>
              <a:rPr lang="fr-FR" sz="1200" b="1" u="sng" dirty="0" smtClean="0">
                <a:ea typeface="Calibri"/>
                <a:cs typeface="Times New Roman"/>
              </a:rPr>
              <a:t>PÔLE TRANSPORTS</a:t>
            </a:r>
            <a:endParaRPr lang="fr-FR" sz="1200" b="1" u="sng" dirty="0" smtClean="0">
              <a:effectLst/>
              <a:ea typeface="Calibri"/>
              <a:cs typeface="Times New Roman"/>
            </a:endParaRPr>
          </a:p>
          <a:p>
            <a:pPr algn="ctr" defTabSz="896938"/>
            <a:r>
              <a:rPr lang="fr-FR" sz="1000" b="1" i="1" dirty="0" smtClean="0">
                <a:ea typeface="Calibri"/>
                <a:cs typeface="Times New Roman"/>
              </a:rPr>
              <a:t>Cécilie LAVALADE</a:t>
            </a:r>
          </a:p>
        </p:txBody>
      </p:sp>
      <p:sp>
        <p:nvSpPr>
          <p:cNvPr id="78" name="Rectangle 77"/>
          <p:cNvSpPr/>
          <p:nvPr/>
        </p:nvSpPr>
        <p:spPr>
          <a:xfrm>
            <a:off x="7044192" y="6015004"/>
            <a:ext cx="984192" cy="785413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800" b="1" u="sng" dirty="0" smtClean="0">
                <a:ea typeface="Calibri"/>
                <a:cs typeface="Times New Roman"/>
              </a:rPr>
              <a:t>TRANSPORTS ET DISTRIBUTION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fr-FR" sz="800" b="1" u="sng" dirty="0" smtClean="0"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800" i="1" dirty="0" smtClean="0">
                <a:effectLst/>
                <a:ea typeface="Calibri"/>
                <a:cs typeface="Times New Roman"/>
              </a:rPr>
              <a:t>Thomas ROZE</a:t>
            </a:r>
            <a:endParaRPr lang="fr-FR" sz="1100" i="1" dirty="0">
              <a:effectLst/>
              <a:ea typeface="Calibri"/>
              <a:cs typeface="Times New Roman"/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4810315" y="6015005"/>
            <a:ext cx="2209423" cy="785412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800" b="1" u="sng" dirty="0" smtClean="0">
                <a:ea typeface="Calibri"/>
                <a:cs typeface="Times New Roman"/>
              </a:rPr>
              <a:t>TRANSPORTS PATIENTS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fr-FR" sz="800" b="1" u="sng" dirty="0">
              <a:effectLst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fr-FR" sz="800" b="1" u="sng" dirty="0" smtClean="0">
                <a:ea typeface="Calibri"/>
                <a:cs typeface="Times New Roman"/>
              </a:rPr>
              <a:t>Transports sanitaires</a:t>
            </a:r>
            <a:r>
              <a:rPr lang="fr-FR" sz="800" dirty="0" smtClean="0">
                <a:ea typeface="Calibri"/>
                <a:cs typeface="Times New Roman"/>
              </a:rPr>
              <a:t>	</a:t>
            </a:r>
            <a:r>
              <a:rPr lang="fr-FR" sz="800" i="1" dirty="0" smtClean="0">
                <a:ea typeface="Calibri"/>
                <a:cs typeface="Times New Roman"/>
              </a:rPr>
              <a:t>Virginie ALLIX</a:t>
            </a:r>
            <a:endParaRPr lang="fr-FR" sz="800" b="1" u="sng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fr-FR" sz="800" b="1" u="sng" dirty="0" smtClean="0">
                <a:effectLst/>
                <a:ea typeface="Calibri"/>
                <a:cs typeface="Times New Roman"/>
              </a:rPr>
              <a:t>Brancardage centralisé</a:t>
            </a:r>
            <a:r>
              <a:rPr lang="fr-FR" sz="800" i="1" dirty="0" smtClean="0">
                <a:effectLst/>
                <a:ea typeface="Calibri"/>
                <a:cs typeface="Times New Roman"/>
              </a:rPr>
              <a:t> Sabrina DELESTRE</a:t>
            </a:r>
            <a:endParaRPr lang="fr-FR" sz="1100" dirty="0">
              <a:effectLst/>
              <a:ea typeface="Calibri"/>
              <a:cs typeface="Times New Roman"/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8052838" y="6023321"/>
            <a:ext cx="844135" cy="777096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800" b="1" u="sng" dirty="0" smtClean="0">
                <a:ea typeface="Calibri"/>
                <a:cs typeface="Times New Roman"/>
              </a:rPr>
              <a:t>COURSES INTERSITES et FLOTTE AUTO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800" i="1" dirty="0" smtClean="0">
                <a:effectLst/>
                <a:ea typeface="Calibri"/>
                <a:cs typeface="Times New Roman"/>
              </a:rPr>
              <a:t>Anthony DEVEAUX</a:t>
            </a:r>
            <a:endParaRPr lang="fr-FR" sz="1100" i="1" dirty="0">
              <a:effectLst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17798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1818</TotalTime>
  <Words>256</Words>
  <Application>Microsoft Office PowerPoint</Application>
  <PresentationFormat>Affichage à l'écran (4:3)</PresentationFormat>
  <Paragraphs>140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Thème Office</vt:lpstr>
      <vt:lpstr>Présentation PowerPoint</vt:lpstr>
    </vt:vector>
  </TitlesOfParts>
  <Company>CHU de Rouen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Localadmin</dc:creator>
  <cp:lastModifiedBy>KERNIVINEN, Gaelle</cp:lastModifiedBy>
  <cp:revision>166</cp:revision>
  <cp:lastPrinted>2024-09-05T14:27:48Z</cp:lastPrinted>
  <dcterms:created xsi:type="dcterms:W3CDTF">2019-11-02T14:06:22Z</dcterms:created>
  <dcterms:modified xsi:type="dcterms:W3CDTF">2026-04-08T08:28:59Z</dcterms:modified>
</cp:coreProperties>
</file>