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>
      <p:cViewPr varScale="1">
        <p:scale>
          <a:sx n="80" d="100"/>
          <a:sy n="80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JUNON\Communic\Direction de la communication\Charte Graphique\Charte graphique-2017-final\Modèle PowerPoint\fond-couv-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6120680" cy="1470025"/>
          </a:xfrm>
        </p:spPr>
        <p:txBody>
          <a:bodyPr/>
          <a:lstStyle>
            <a:lvl1pPr algn="ctr">
              <a:defRPr sz="4400" b="0" cap="small" baseline="0">
                <a:solidFill>
                  <a:schemeClr val="bg1"/>
                </a:solidFill>
                <a:latin typeface="Phenomena ExtraBold" pitchFamily="50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612068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867400" y="6308725"/>
            <a:ext cx="1944688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E92D97-2946-4D35-A8C1-A391D55EEB58}" type="datetimeFigureOut">
              <a:rPr lang="fr-FR"/>
              <a:pPr>
                <a:defRPr/>
              </a:pPr>
              <a:t>13/05/2025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380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 b="1" cap="sm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66700" indent="-266700">
              <a:buSzPct val="100000"/>
              <a:buFontTx/>
              <a:buBlip>
                <a:blip r:embed="rId2"/>
              </a:buBlip>
              <a:defRPr sz="2400" b="1">
                <a:solidFill>
                  <a:schemeClr val="tx2"/>
                </a:solidFill>
              </a:defRPr>
            </a:lvl1pPr>
            <a:lvl2pPr marL="714375" indent="-257175"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2pPr>
            <a:lvl3pPr marL="1162050" indent="-247650">
              <a:buSzPct val="100000"/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17/07/2017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17DD3-44D0-4675-92D2-0513A4A67AB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371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A9DC0-6D68-4707-A9C9-003622279D0A}" type="datetimeFigureOut">
              <a:rPr lang="fr-FR"/>
              <a:pPr>
                <a:defRPr/>
              </a:pPr>
              <a:t>13/05/2025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059B51-3FD2-47CB-9D62-5887312F71D4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31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small">
          <a:solidFill>
            <a:schemeClr val="tx2"/>
          </a:solidFill>
          <a:latin typeface="Phenomena ExtraBold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henomena ExtraBold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henomena ExtraBold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henomena ExtraBold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henomena ExtraBold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Phenomena ExtraBold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Phenomena ExtraBold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Phenomena ExtraBold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Phenomena ExtraBold" pitchFamily="50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3525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268288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1760" y="3356992"/>
            <a:ext cx="4320691" cy="5760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b="1" cap="all" dirty="0" smtClean="0"/>
              <a:t>PROJET D’ETABLISSEMENT</a:t>
            </a:r>
            <a:br>
              <a:rPr lang="fr-FR" b="1" cap="all" dirty="0" smtClean="0"/>
            </a:br>
            <a:r>
              <a:rPr lang="fr-FR" sz="1600" b="1" cap="all" dirty="0"/>
              <a:t>-</a:t>
            </a:r>
            <a:r>
              <a:rPr lang="fr-FR" b="1" cap="all" dirty="0" smtClean="0"/>
              <a:t/>
            </a:r>
            <a:br>
              <a:rPr lang="fr-FR" b="1" cap="all" dirty="0" smtClean="0"/>
            </a:br>
            <a:r>
              <a:rPr lang="fr-FR" b="1" cap="all" dirty="0" smtClean="0"/>
              <a:t>Synthèse </a:t>
            </a:r>
            <a:r>
              <a:rPr lang="fr-FR" sz="4000" b="1" cap="all" dirty="0" smtClean="0"/>
              <a:t>Questionnaire </a:t>
            </a:r>
            <a:r>
              <a:rPr lang="fr-FR" sz="4000" b="1" cap="all" dirty="0" smtClean="0"/>
              <a:t>aux services et directions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9672" cy="2133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8229600" cy="581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Conception du questionnaire 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54487" y="126876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>
              <a:buSzTx/>
            </a:pPr>
            <a:r>
              <a:rPr lang="fr-FR" altLang="fr-FR" dirty="0" smtClean="0"/>
              <a:t>Questionnaire conçu par des membres du comité opérationnels : médecins, cadre supérieur, administratifs</a:t>
            </a:r>
            <a:endParaRPr lang="fr-FR" dirty="0" smtClean="0"/>
          </a:p>
          <a:p>
            <a:pPr marL="0" indent="0">
              <a:buSzTx/>
              <a:buNone/>
            </a:pPr>
            <a:endParaRPr lang="fr-FR" dirty="0" smtClean="0"/>
          </a:p>
          <a:p>
            <a:pPr>
              <a:buSzTx/>
            </a:pPr>
            <a:r>
              <a:rPr lang="fr-FR" dirty="0" smtClean="0"/>
              <a:t>Types de questions : </a:t>
            </a:r>
          </a:p>
          <a:p>
            <a:pPr lvl="1">
              <a:buSzTx/>
            </a:pPr>
            <a:r>
              <a:rPr lang="fr-FR" dirty="0"/>
              <a:t>Quelles sont les </a:t>
            </a:r>
            <a:r>
              <a:rPr lang="fr-FR" b="1" dirty="0"/>
              <a:t>principales évolutions attendues pour votre discipline </a:t>
            </a:r>
            <a:r>
              <a:rPr lang="fr-FR" dirty="0"/>
              <a:t>?</a:t>
            </a:r>
          </a:p>
          <a:p>
            <a:pPr lvl="1">
              <a:buSzTx/>
            </a:pPr>
            <a:r>
              <a:rPr lang="fr-FR" dirty="0"/>
              <a:t>Ces évolutions induiront-elles des </a:t>
            </a:r>
            <a:r>
              <a:rPr lang="fr-FR" b="1" dirty="0"/>
              <a:t>changements dans les pratiques </a:t>
            </a:r>
            <a:r>
              <a:rPr lang="fr-FR" dirty="0"/>
              <a:t>médicales et/ou soignantes ? </a:t>
            </a:r>
          </a:p>
          <a:p>
            <a:pPr lvl="1">
              <a:buSzTx/>
            </a:pPr>
            <a:r>
              <a:rPr lang="fr-FR" dirty="0"/>
              <a:t>Comment envisagez-vous </a:t>
            </a:r>
            <a:r>
              <a:rPr lang="fr-FR" b="1" dirty="0"/>
              <a:t>l'évolution de vos liens et collaborations avec vos différents partenaires</a:t>
            </a:r>
            <a:r>
              <a:rPr lang="fr-FR" dirty="0"/>
              <a:t>, et du rôle du CHU sur le territoire ? </a:t>
            </a:r>
            <a:endParaRPr lang="fr-FR" dirty="0" smtClean="0"/>
          </a:p>
          <a:p>
            <a:pPr lvl="1">
              <a:buSzTx/>
            </a:pPr>
            <a:r>
              <a:rPr lang="fr-FR" dirty="0"/>
              <a:t>Comment envisagez-vous de faire bénéficier la population des principales évolutions dans votre discipline ? Ces dernières </a:t>
            </a:r>
            <a:r>
              <a:rPr lang="fr-FR" dirty="0" err="1"/>
              <a:t>vont-elles</a:t>
            </a:r>
            <a:r>
              <a:rPr lang="fr-FR" dirty="0"/>
              <a:t> amener des modifications de vos organisations actuelles ? </a:t>
            </a:r>
            <a:endParaRPr lang="fr-FR" dirty="0" smtClean="0"/>
          </a:p>
          <a:p>
            <a:pPr lvl="1">
              <a:buSzTx/>
            </a:pPr>
            <a:r>
              <a:rPr lang="fr-FR" dirty="0"/>
              <a:t>Comment vont évoluer les </a:t>
            </a:r>
            <a:r>
              <a:rPr lang="fr-FR" b="1" dirty="0"/>
              <a:t>attentes / les priorités des professionnels </a:t>
            </a:r>
            <a:r>
              <a:rPr lang="fr-FR" dirty="0"/>
              <a:t>(médicaux, paramédicaux, secrétaires, TEC, étudiants…) qui exercent dans votre discipline ? </a:t>
            </a:r>
          </a:p>
          <a:p>
            <a:pPr marL="457200" lvl="1" indent="0">
              <a:buSzTx/>
              <a:buNone/>
            </a:pPr>
            <a:endParaRPr lang="fr-FR" dirty="0" smtClean="0"/>
          </a:p>
          <a:p>
            <a:pPr>
              <a:buSzTx/>
            </a:pPr>
            <a:r>
              <a:rPr lang="fr-FR" dirty="0" smtClean="0"/>
              <a:t>Réponses </a:t>
            </a:r>
            <a:r>
              <a:rPr lang="fr-FR" dirty="0" smtClean="0"/>
              <a:t>pour </a:t>
            </a:r>
            <a:r>
              <a:rPr lang="fr-FR" dirty="0" smtClean="0"/>
              <a:t>le 24 avril</a:t>
            </a:r>
            <a:endParaRPr lang="fr-FR" dirty="0"/>
          </a:p>
          <a:p>
            <a:pPr>
              <a:buSzTx/>
            </a:pPr>
            <a:endParaRPr lang="fr-FR" dirty="0"/>
          </a:p>
          <a:p>
            <a:pPr lvl="1">
              <a:buSzTx/>
            </a:pPr>
            <a:endParaRPr lang="fr-FR" alt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" y="-175"/>
            <a:ext cx="936104" cy="123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934" y="5982019"/>
            <a:ext cx="3662164" cy="87598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75667"/>
            <a:ext cx="8229600" cy="581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Réponses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331640" y="980728"/>
            <a:ext cx="8229600" cy="4997152"/>
          </a:xfrm>
        </p:spPr>
        <p:txBody>
          <a:bodyPr>
            <a:normAutofit lnSpcReduction="10000"/>
          </a:bodyPr>
          <a:lstStyle/>
          <a:p>
            <a:pPr>
              <a:buSzTx/>
            </a:pPr>
            <a:r>
              <a:rPr lang="fr-FR" dirty="0" smtClean="0"/>
              <a:t>80 </a:t>
            </a:r>
            <a:r>
              <a:rPr lang="fr-FR" dirty="0" smtClean="0"/>
              <a:t>projets médico-soignants reçus de tous les pôles</a:t>
            </a:r>
          </a:p>
          <a:p>
            <a:pPr>
              <a:buSzTx/>
            </a:pPr>
            <a:endParaRPr lang="fr-FR" dirty="0"/>
          </a:p>
          <a:p>
            <a:pPr>
              <a:buSzTx/>
            </a:pPr>
            <a:endParaRPr lang="fr-FR" dirty="0" smtClean="0"/>
          </a:p>
          <a:p>
            <a:pPr>
              <a:buSzTx/>
            </a:pPr>
            <a:endParaRPr lang="fr-FR" dirty="0"/>
          </a:p>
          <a:p>
            <a:pPr>
              <a:buSzTx/>
            </a:pPr>
            <a:endParaRPr lang="fr-FR" dirty="0" smtClean="0"/>
          </a:p>
          <a:p>
            <a:pPr>
              <a:buSzTx/>
            </a:pPr>
            <a:endParaRPr lang="fr-FR" dirty="0"/>
          </a:p>
          <a:p>
            <a:pPr>
              <a:buSzTx/>
            </a:pPr>
            <a:endParaRPr lang="fr-FR" dirty="0" smtClean="0"/>
          </a:p>
          <a:p>
            <a:pPr>
              <a:buSzTx/>
            </a:pPr>
            <a:endParaRPr lang="fr-FR" dirty="0"/>
          </a:p>
          <a:p>
            <a:pPr>
              <a:buSzTx/>
            </a:pPr>
            <a:endParaRPr lang="fr-FR" dirty="0" smtClean="0"/>
          </a:p>
          <a:p>
            <a:pPr>
              <a:buSzTx/>
            </a:pPr>
            <a:endParaRPr lang="fr-FR" dirty="0"/>
          </a:p>
          <a:p>
            <a:pPr marL="0" indent="0">
              <a:buSzTx/>
              <a:buNone/>
            </a:pPr>
            <a:endParaRPr lang="fr-FR" dirty="0" smtClean="0"/>
          </a:p>
          <a:p>
            <a:pPr>
              <a:buSzTx/>
            </a:pPr>
            <a:r>
              <a:rPr lang="fr-FR" dirty="0" smtClean="0"/>
              <a:t>12 projets des directions			</a:t>
            </a:r>
          </a:p>
          <a:p>
            <a:pPr marL="0" indent="0">
              <a:buSzTx/>
              <a:buNone/>
            </a:pPr>
            <a:endParaRPr lang="fr-FR" dirty="0"/>
          </a:p>
          <a:p>
            <a:pPr marL="457200" lvl="1" indent="0">
              <a:buSzTx/>
              <a:buNone/>
            </a:pPr>
            <a:endParaRPr lang="fr-FR" alt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6104" cy="12332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84784"/>
            <a:ext cx="6264696" cy="350601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951531" y="2204864"/>
            <a:ext cx="1796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20 participants en moyenne (entre 2 et 65)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1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20321"/>
            <a:ext cx="8229600" cy="581025"/>
          </a:xfrm>
        </p:spPr>
        <p:txBody>
          <a:bodyPr/>
          <a:lstStyle/>
          <a:p>
            <a:r>
              <a:rPr lang="fr-FR" dirty="0" smtClean="0"/>
              <a:t>Analyse des questionnaires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2288" y="838793"/>
            <a:ext cx="8568952" cy="4525963"/>
          </a:xfrm>
        </p:spPr>
        <p:txBody>
          <a:bodyPr/>
          <a:lstStyle/>
          <a:p>
            <a:r>
              <a:rPr lang="fr-FR" dirty="0" smtClean="0"/>
              <a:t>Organisation en mode </a:t>
            </a:r>
            <a:r>
              <a:rPr lang="fr-FR" dirty="0" err="1" smtClean="0"/>
              <a:t>Hackathon</a:t>
            </a:r>
            <a:endParaRPr lang="fr-FR" dirty="0" smtClean="0"/>
          </a:p>
          <a:p>
            <a:pPr lvl="1"/>
            <a:r>
              <a:rPr lang="fr-FR" sz="2400" dirty="0" smtClean="0"/>
              <a:t>12 volontaires pour analyser tous les projets médicaux soignants en moins de 9 heures</a:t>
            </a:r>
          </a:p>
          <a:p>
            <a:pPr lvl="1"/>
            <a:r>
              <a:rPr lang="fr-FR" sz="2400" dirty="0" smtClean="0"/>
              <a:t>6 volontaires pour analyser les projets des directions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16395"/>
            <a:ext cx="1570602" cy="10483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82" y="-17530"/>
            <a:ext cx="936104" cy="12332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169" y="5893248"/>
            <a:ext cx="4231035" cy="9647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1"/>
          <a:stretch/>
        </p:blipFill>
        <p:spPr>
          <a:xfrm>
            <a:off x="267404" y="2901779"/>
            <a:ext cx="3534358" cy="236770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839" y="1394871"/>
            <a:ext cx="1009211" cy="9844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 b="33560"/>
          <a:stretch/>
        </p:blipFill>
        <p:spPr>
          <a:xfrm>
            <a:off x="277925" y="5407327"/>
            <a:ext cx="3895432" cy="12961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9" b="14367"/>
          <a:stretch/>
        </p:blipFill>
        <p:spPr>
          <a:xfrm>
            <a:off x="3888239" y="2623821"/>
            <a:ext cx="3082770" cy="22256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b="17730"/>
          <a:stretch/>
        </p:blipFill>
        <p:spPr>
          <a:xfrm>
            <a:off x="5580112" y="4314679"/>
            <a:ext cx="341460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20321"/>
            <a:ext cx="8229600" cy="581025"/>
          </a:xfrm>
        </p:spPr>
        <p:txBody>
          <a:bodyPr/>
          <a:lstStyle/>
          <a:p>
            <a:r>
              <a:rPr lang="fr-FR" dirty="0" smtClean="0"/>
              <a:t>Résultats : les thématiques d’enjeux stratégiques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82" y="-17530"/>
            <a:ext cx="936104" cy="12332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95" y="5805263"/>
            <a:ext cx="4794905" cy="1052737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992288" y="836712"/>
            <a:ext cx="856895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62050" indent="-2476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400" dirty="0" smtClean="0"/>
              <a:t>Territoire et offre régionale lisible</a:t>
            </a:r>
          </a:p>
          <a:p>
            <a:pPr lvl="1"/>
            <a:r>
              <a:rPr lang="fr-FR" sz="2400" dirty="0" smtClean="0"/>
              <a:t>Fluidification de parcours</a:t>
            </a:r>
          </a:p>
          <a:p>
            <a:pPr lvl="1"/>
            <a:r>
              <a:rPr lang="fr-FR" sz="2400" dirty="0" smtClean="0"/>
              <a:t>Prise en charge des séquelles – maladies chroniques</a:t>
            </a:r>
          </a:p>
          <a:p>
            <a:pPr lvl="1"/>
            <a:r>
              <a:rPr lang="fr-FR" sz="2400" dirty="0" smtClean="0"/>
              <a:t>Développer les interdisciplinarités</a:t>
            </a:r>
          </a:p>
          <a:p>
            <a:pPr lvl="1"/>
            <a:r>
              <a:rPr lang="fr-FR" sz="2400" dirty="0" smtClean="0"/>
              <a:t>Télémédecine, </a:t>
            </a:r>
            <a:r>
              <a:rPr lang="fr-FR" sz="2400" dirty="0" err="1" smtClean="0"/>
              <a:t>téléexpertise</a:t>
            </a:r>
            <a:endParaRPr lang="fr-FR" sz="2400" dirty="0" smtClean="0"/>
          </a:p>
          <a:p>
            <a:pPr lvl="1"/>
            <a:r>
              <a:rPr lang="fr-FR" sz="2400" dirty="0" smtClean="0"/>
              <a:t>Adaptation et évolution capacitaire</a:t>
            </a:r>
          </a:p>
          <a:p>
            <a:pPr lvl="1"/>
            <a:r>
              <a:rPr lang="fr-FR" sz="2400" dirty="0" smtClean="0"/>
              <a:t>Expérience patient/aidant</a:t>
            </a:r>
          </a:p>
          <a:p>
            <a:pPr lvl="1"/>
            <a:r>
              <a:rPr lang="fr-FR" sz="2400" dirty="0"/>
              <a:t>Avancées technologiques</a:t>
            </a:r>
          </a:p>
          <a:p>
            <a:pPr lvl="1"/>
            <a:r>
              <a:rPr lang="fr-FR" sz="2400" dirty="0"/>
              <a:t>Innovation thérapeutique</a:t>
            </a:r>
          </a:p>
          <a:p>
            <a:pPr lvl="1"/>
            <a:r>
              <a:rPr lang="fr-FR" sz="2400" dirty="0"/>
              <a:t>Médecine de Précision</a:t>
            </a:r>
          </a:p>
          <a:p>
            <a:pPr lvl="1"/>
            <a:r>
              <a:rPr lang="fr-FR" sz="2400" dirty="0"/>
              <a:t>Recherche</a:t>
            </a:r>
          </a:p>
          <a:p>
            <a:pPr lvl="1"/>
            <a:r>
              <a:rPr lang="fr-FR" sz="2400" dirty="0"/>
              <a:t>Vieillissement de la population</a:t>
            </a:r>
          </a:p>
          <a:p>
            <a:pPr lvl="1"/>
            <a:r>
              <a:rPr lang="fr-FR" sz="2400" dirty="0"/>
              <a:t>Enjeux de société</a:t>
            </a:r>
          </a:p>
          <a:p>
            <a:pPr lvl="1"/>
            <a:r>
              <a:rPr lang="fr-FR" sz="2400" dirty="0" smtClean="0"/>
              <a:t>Prévention</a:t>
            </a:r>
            <a:endParaRPr lang="fr-FR" dirty="0"/>
          </a:p>
        </p:txBody>
      </p:sp>
      <p:sp>
        <p:nvSpPr>
          <p:cNvPr id="7" name="Accolade ouvrante 6"/>
          <p:cNvSpPr/>
          <p:nvPr/>
        </p:nvSpPr>
        <p:spPr>
          <a:xfrm>
            <a:off x="1026526" y="1021418"/>
            <a:ext cx="230705" cy="202066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>
            <a:off x="992288" y="3834376"/>
            <a:ext cx="302148" cy="1322816"/>
          </a:xfrm>
          <a:prstGeom prst="lef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ouvrante 7"/>
          <p:cNvSpPr/>
          <p:nvPr/>
        </p:nvSpPr>
        <p:spPr>
          <a:xfrm>
            <a:off x="1026527" y="5318925"/>
            <a:ext cx="230705" cy="90036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ccolade ouvrante 10"/>
          <p:cNvSpPr/>
          <p:nvPr/>
        </p:nvSpPr>
        <p:spPr>
          <a:xfrm>
            <a:off x="955084" y="3203818"/>
            <a:ext cx="339352" cy="49519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2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20321"/>
            <a:ext cx="8229600" cy="581025"/>
          </a:xfrm>
        </p:spPr>
        <p:txBody>
          <a:bodyPr/>
          <a:lstStyle/>
          <a:p>
            <a:r>
              <a:rPr lang="fr-FR" dirty="0" smtClean="0"/>
              <a:t>Résultats: les attentes des professionnels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82" y="-17530"/>
            <a:ext cx="936104" cy="12332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169" y="5893248"/>
            <a:ext cx="4231035" cy="964752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562788" y="1340768"/>
            <a:ext cx="8568952" cy="5741642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Bien-être </a:t>
            </a:r>
            <a:r>
              <a:rPr lang="fr-FR" dirty="0"/>
              <a:t>au travail</a:t>
            </a:r>
          </a:p>
          <a:p>
            <a:pPr lvl="1"/>
            <a:r>
              <a:rPr lang="fr-FR" dirty="0"/>
              <a:t>Formation aux avancées technologiques</a:t>
            </a:r>
          </a:p>
          <a:p>
            <a:pPr lvl="1"/>
            <a:r>
              <a:rPr lang="fr-FR" dirty="0"/>
              <a:t>Nouveaux métiers et </a:t>
            </a:r>
            <a:r>
              <a:rPr lang="fr-FR" dirty="0" smtClean="0"/>
              <a:t>développement des compétences</a:t>
            </a:r>
            <a:endParaRPr lang="fr-FR" dirty="0"/>
          </a:p>
          <a:p>
            <a:pPr lvl="1"/>
            <a:r>
              <a:rPr lang="fr-FR" dirty="0"/>
              <a:t>Reconnaissance professionnelle</a:t>
            </a:r>
          </a:p>
          <a:p>
            <a:pPr lvl="1"/>
            <a:r>
              <a:rPr lang="fr-FR" dirty="0"/>
              <a:t>Management</a:t>
            </a:r>
          </a:p>
          <a:p>
            <a:pPr lvl="1"/>
            <a:r>
              <a:rPr lang="fr-FR" dirty="0"/>
              <a:t>Outils</a:t>
            </a:r>
          </a:p>
          <a:p>
            <a:pPr lvl="1"/>
            <a:r>
              <a:rPr lang="fr-FR" dirty="0"/>
              <a:t>Recherche - attente </a:t>
            </a:r>
            <a:r>
              <a:rPr lang="fr-FR" dirty="0" smtClean="0"/>
              <a:t>pro</a:t>
            </a:r>
          </a:p>
          <a:p>
            <a:pPr lvl="1"/>
            <a:r>
              <a:rPr lang="fr-FR" dirty="0"/>
              <a:t>Contribuer à l'enseignement Transmettre les savoirs</a:t>
            </a:r>
          </a:p>
          <a:p>
            <a:pPr marL="457200" lvl="1" indent="0">
              <a:buNone/>
            </a:pPr>
            <a:endParaRPr lang="fr-FR" dirty="0" smtClean="0"/>
          </a:p>
          <a:p>
            <a:endParaRPr lang="fr-FR" dirty="0"/>
          </a:p>
          <a:p>
            <a:pPr marL="457200" lvl="1" indent="0">
              <a:buNone/>
            </a:pPr>
            <a:r>
              <a:rPr lang="fr-FR" dirty="0"/>
              <a:t>	</a:t>
            </a:r>
          </a:p>
        </p:txBody>
      </p:sp>
      <p:sp>
        <p:nvSpPr>
          <p:cNvPr id="11" name="Accolade ouvrante 10"/>
          <p:cNvSpPr/>
          <p:nvPr/>
        </p:nvSpPr>
        <p:spPr>
          <a:xfrm>
            <a:off x="776705" y="1839003"/>
            <a:ext cx="264543" cy="64807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ccolade ouvrante 11"/>
          <p:cNvSpPr/>
          <p:nvPr/>
        </p:nvSpPr>
        <p:spPr>
          <a:xfrm>
            <a:off x="781468" y="2522314"/>
            <a:ext cx="238454" cy="122413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ccolade ouvrante 12"/>
          <p:cNvSpPr/>
          <p:nvPr/>
        </p:nvSpPr>
        <p:spPr>
          <a:xfrm>
            <a:off x="789749" y="3897303"/>
            <a:ext cx="238454" cy="34107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ouvrante 13"/>
          <p:cNvSpPr/>
          <p:nvPr/>
        </p:nvSpPr>
        <p:spPr>
          <a:xfrm>
            <a:off x="815839" y="1394340"/>
            <a:ext cx="238454" cy="34107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4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095" y="5805263"/>
            <a:ext cx="4794905" cy="10527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20321"/>
            <a:ext cx="8229600" cy="581025"/>
          </a:xfrm>
        </p:spPr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36713"/>
            <a:ext cx="8496944" cy="526199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   Les thématiques regroupées</a:t>
            </a:r>
          </a:p>
          <a:p>
            <a:pPr lvl="1"/>
            <a:r>
              <a:rPr lang="fr-FR" dirty="0" smtClean="0"/>
              <a:t>Enjeux stratégiques</a:t>
            </a:r>
          </a:p>
          <a:p>
            <a:pPr lvl="2"/>
            <a:r>
              <a:rPr lang="fr-FR" dirty="0" smtClean="0"/>
              <a:t>Le </a:t>
            </a:r>
            <a:r>
              <a:rPr lang="fr-FR" dirty="0"/>
              <a:t>parcours du patient dans le territoire normand : parcours, territoire, interdisciplinarité, télémédecine, </a:t>
            </a:r>
            <a:r>
              <a:rPr lang="fr-FR" dirty="0" smtClean="0"/>
              <a:t>capacitaire</a:t>
            </a:r>
          </a:p>
          <a:p>
            <a:pPr lvl="2"/>
            <a:r>
              <a:rPr lang="fr-FR" dirty="0"/>
              <a:t>Intégrer et relever les défis des enjeux sociétaux actuels et à venir : Vieillissement de la population, précarité, prévention, transition écologique </a:t>
            </a:r>
            <a:endParaRPr lang="fr-FR" dirty="0" smtClean="0"/>
          </a:p>
          <a:p>
            <a:pPr lvl="2"/>
            <a:r>
              <a:rPr lang="fr-FR" dirty="0"/>
              <a:t>Médecine de demain : innovation thérapeutique, innovation technologique, recherche et médecine de précision au service des </a:t>
            </a:r>
            <a:r>
              <a:rPr lang="fr-FR" dirty="0" smtClean="0"/>
              <a:t>patients</a:t>
            </a:r>
          </a:p>
          <a:p>
            <a:pPr lvl="2"/>
            <a:r>
              <a:rPr lang="fr-FR" dirty="0"/>
              <a:t>L'hôpital pensé par ses patients : expérience patients, expérience </a:t>
            </a:r>
            <a:r>
              <a:rPr lang="fr-FR" dirty="0" smtClean="0"/>
              <a:t>aidants, expérience utilisateurs, qualité et gestion des risques</a:t>
            </a:r>
          </a:p>
          <a:p>
            <a:pPr lvl="2"/>
            <a:endParaRPr lang="fr-FR" dirty="0"/>
          </a:p>
          <a:p>
            <a:pPr lvl="1"/>
            <a:r>
              <a:rPr lang="fr-FR" dirty="0" smtClean="0"/>
              <a:t>Enjeux pour les professionnels</a:t>
            </a:r>
          </a:p>
          <a:p>
            <a:pPr lvl="2"/>
            <a:r>
              <a:rPr lang="fr-FR" dirty="0" smtClean="0"/>
              <a:t>Bien-être </a:t>
            </a:r>
            <a:r>
              <a:rPr lang="fr-FR" dirty="0"/>
              <a:t>au travail : bien être et santé, équilibre pro-perso</a:t>
            </a:r>
            <a:endParaRPr lang="fr-FR" dirty="0" smtClean="0"/>
          </a:p>
          <a:p>
            <a:pPr lvl="2"/>
            <a:r>
              <a:rPr lang="fr-FR" dirty="0"/>
              <a:t>Faire évoluer les métiers et compétences pour relever le challenge de la médecine de </a:t>
            </a:r>
            <a:r>
              <a:rPr lang="fr-FR" dirty="0" smtClean="0"/>
              <a:t>demain</a:t>
            </a:r>
          </a:p>
          <a:p>
            <a:pPr lvl="2"/>
            <a:r>
              <a:rPr lang="fr-FR" dirty="0"/>
              <a:t>Amélioration de l'environnement </a:t>
            </a:r>
            <a:r>
              <a:rPr lang="fr-FR" dirty="0" smtClean="0"/>
              <a:t>professionnel  </a:t>
            </a:r>
            <a:r>
              <a:rPr lang="fr-FR" dirty="0"/>
              <a:t>: outils, management, soutien à la recherche, reconnaissance </a:t>
            </a:r>
            <a:r>
              <a:rPr lang="fr-FR" dirty="0" smtClean="0"/>
              <a:t>professionnelle</a:t>
            </a:r>
          </a:p>
          <a:p>
            <a:pPr lvl="2"/>
            <a:r>
              <a:rPr lang="fr-FR" dirty="0" smtClean="0"/>
              <a:t>Transmettre les savoirs - enseignement </a:t>
            </a:r>
            <a:endParaRPr lang="fr-FR" dirty="0"/>
          </a:p>
          <a:p>
            <a:pPr marL="457200" lvl="1" indent="0">
              <a:buNone/>
            </a:pP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82" y="-17530"/>
            <a:ext cx="936104" cy="123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Modèle_Powerpoint</Template>
  <TotalTime>1021</TotalTime>
  <Words>416</Words>
  <Application>Microsoft Office PowerPoint</Application>
  <PresentationFormat>Affichage à l'écran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Phenomena ExtraBold</vt:lpstr>
      <vt:lpstr>modèle_ppt</vt:lpstr>
      <vt:lpstr>PROJET D’ETABLISSEMENT - Synthèse Questionnaire aux services et directions</vt:lpstr>
      <vt:lpstr>Conception du questionnaire </vt:lpstr>
      <vt:lpstr>Réponses</vt:lpstr>
      <vt:lpstr>Analyse des questionnaires</vt:lpstr>
      <vt:lpstr>Résultats : les thématiques d’enjeux stratégiques </vt:lpstr>
      <vt:lpstr>Résultats: les attentes des professionnels </vt:lpstr>
      <vt:lpstr>Résultats</vt:lpstr>
    </vt:vector>
  </TitlesOfParts>
  <Company>CHU de Rouen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FEVRE, Celine</dc:creator>
  <cp:lastModifiedBy>GILLERON, Catherine</cp:lastModifiedBy>
  <cp:revision>79</cp:revision>
  <cp:lastPrinted>2025-04-22T06:04:08Z</cp:lastPrinted>
  <dcterms:created xsi:type="dcterms:W3CDTF">2024-01-31T13:36:04Z</dcterms:created>
  <dcterms:modified xsi:type="dcterms:W3CDTF">2025-05-13T15:28:44Z</dcterms:modified>
</cp:coreProperties>
</file>