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5" r:id="rId6"/>
    <p:sldId id="258" r:id="rId7"/>
  </p:sldIdLst>
  <p:sldSz cx="9144000" cy="6858000" type="screen4x3"/>
  <p:notesSz cx="6797675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89302" autoAdjust="0"/>
  </p:normalViewPr>
  <p:slideViewPr>
    <p:cSldViewPr>
      <p:cViewPr>
        <p:scale>
          <a:sx n="110" d="100"/>
          <a:sy n="110" d="100"/>
        </p:scale>
        <p:origin x="13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49C204-7F0F-4878-A408-6358892A68B6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EA0E695F-2AFF-424E-A484-A214BC957B80}">
      <dgm:prSet custT="1"/>
      <dgm:spPr/>
      <dgm:t>
        <a:bodyPr/>
        <a:lstStyle/>
        <a:p>
          <a:pPr rtl="0"/>
          <a:r>
            <a:rPr lang="fr-FR" sz="1800" dirty="0" smtClean="0"/>
            <a:t>     Les </a:t>
          </a:r>
          <a:r>
            <a:rPr lang="fr-FR" sz="1800" b="1" dirty="0" smtClean="0"/>
            <a:t>parcours territoriaux </a:t>
          </a:r>
          <a:r>
            <a:rPr lang="fr-FR" sz="1800" dirty="0" smtClean="0"/>
            <a:t>à construire et consolider</a:t>
          </a:r>
          <a:endParaRPr lang="fr-FR" sz="1800" dirty="0"/>
        </a:p>
      </dgm:t>
    </dgm:pt>
    <dgm:pt modelId="{256CCEE6-2BD2-4C69-9D10-C1BFB4F0D1A6}" type="parTrans" cxnId="{86B5EF55-6CEA-42CE-AA2E-9E5C6236B32E}">
      <dgm:prSet/>
      <dgm:spPr/>
      <dgm:t>
        <a:bodyPr/>
        <a:lstStyle/>
        <a:p>
          <a:endParaRPr lang="fr-FR"/>
        </a:p>
      </dgm:t>
    </dgm:pt>
    <dgm:pt modelId="{76FB2E27-63EC-4466-AF8A-37AE2010800A}" type="sibTrans" cxnId="{86B5EF55-6CEA-42CE-AA2E-9E5C6236B32E}">
      <dgm:prSet/>
      <dgm:spPr/>
      <dgm:t>
        <a:bodyPr/>
        <a:lstStyle/>
        <a:p>
          <a:endParaRPr lang="fr-FR"/>
        </a:p>
      </dgm:t>
    </dgm:pt>
    <dgm:pt modelId="{3D53364B-BC2D-4B36-B7CF-246A7B08D9AC}">
      <dgm:prSet custT="1"/>
      <dgm:spPr/>
      <dgm:t>
        <a:bodyPr/>
        <a:lstStyle/>
        <a:p>
          <a:pPr rtl="0"/>
          <a:r>
            <a:rPr lang="fr-FR" sz="1600" dirty="0" smtClean="0"/>
            <a:t>   Les </a:t>
          </a:r>
          <a:r>
            <a:rPr lang="fr-FR" sz="1600" dirty="0" smtClean="0"/>
            <a:t>liens à renforcer en proximité (médecine de ville)</a:t>
          </a:r>
          <a:endParaRPr lang="fr-FR" sz="1600" dirty="0"/>
        </a:p>
      </dgm:t>
    </dgm:pt>
    <dgm:pt modelId="{D141D04E-3FB4-47D7-83DD-4D620C33FC06}" type="parTrans" cxnId="{58B8A23C-0730-4194-BE32-B0BAFFF7059C}">
      <dgm:prSet/>
      <dgm:spPr/>
      <dgm:t>
        <a:bodyPr/>
        <a:lstStyle/>
        <a:p>
          <a:endParaRPr lang="fr-FR"/>
        </a:p>
      </dgm:t>
    </dgm:pt>
    <dgm:pt modelId="{81414A99-2CA6-47A1-B849-CE342F01EEE6}" type="sibTrans" cxnId="{58B8A23C-0730-4194-BE32-B0BAFFF7059C}">
      <dgm:prSet/>
      <dgm:spPr/>
      <dgm:t>
        <a:bodyPr/>
        <a:lstStyle/>
        <a:p>
          <a:endParaRPr lang="fr-FR"/>
        </a:p>
      </dgm:t>
    </dgm:pt>
    <dgm:pt modelId="{D52E66E5-031B-47D4-A062-EE3D6FB40F0E}">
      <dgm:prSet custT="1"/>
      <dgm:spPr/>
      <dgm:t>
        <a:bodyPr/>
        <a:lstStyle/>
        <a:p>
          <a:pPr rtl="0"/>
          <a:r>
            <a:rPr lang="fr-FR" sz="1600" dirty="0" smtClean="0"/>
            <a:t>   La </a:t>
          </a:r>
          <a:r>
            <a:rPr lang="fr-FR" sz="1600" dirty="0" smtClean="0"/>
            <a:t>place du CHU dans son territoire hémi-régional (recours, gradation des soins)</a:t>
          </a:r>
          <a:endParaRPr lang="fr-FR" sz="1600" dirty="0"/>
        </a:p>
      </dgm:t>
    </dgm:pt>
    <dgm:pt modelId="{D22BB127-F512-4AFA-8405-05B00F4E70A7}" type="parTrans" cxnId="{0D11E057-9883-45BA-AC62-8C2FFF851F59}">
      <dgm:prSet/>
      <dgm:spPr/>
      <dgm:t>
        <a:bodyPr/>
        <a:lstStyle/>
        <a:p>
          <a:endParaRPr lang="fr-FR"/>
        </a:p>
      </dgm:t>
    </dgm:pt>
    <dgm:pt modelId="{8A6E2D2C-0C11-4759-A48C-DDD5B0F2AAC3}" type="sibTrans" cxnId="{0D11E057-9883-45BA-AC62-8C2FFF851F59}">
      <dgm:prSet/>
      <dgm:spPr/>
      <dgm:t>
        <a:bodyPr/>
        <a:lstStyle/>
        <a:p>
          <a:endParaRPr lang="fr-FR"/>
        </a:p>
      </dgm:t>
    </dgm:pt>
    <dgm:pt modelId="{225B25A6-8405-4939-B61B-D7F281771E61}">
      <dgm:prSet custT="1"/>
      <dgm:spPr/>
      <dgm:t>
        <a:bodyPr/>
        <a:lstStyle/>
        <a:p>
          <a:pPr algn="l" rtl="0">
            <a:lnSpc>
              <a:spcPct val="90000"/>
            </a:lnSpc>
            <a:spcAft>
              <a:spcPct val="35000"/>
            </a:spcAft>
          </a:pPr>
          <a:r>
            <a:rPr lang="fr-FR" sz="1800" dirty="0" smtClean="0"/>
            <a:t>Les </a:t>
          </a:r>
          <a:r>
            <a:rPr lang="fr-FR" sz="1800" b="1" dirty="0" smtClean="0"/>
            <a:t>enjeux sociétaux </a:t>
          </a:r>
          <a:r>
            <a:rPr lang="fr-FR" sz="1800" dirty="0" smtClean="0"/>
            <a:t>à </a:t>
          </a:r>
          <a:r>
            <a:rPr lang="fr-FR" sz="1800" dirty="0" smtClean="0"/>
            <a:t>appréhender et intégrer</a:t>
          </a:r>
        </a:p>
        <a:p>
          <a:pPr algn="l" rtl="0">
            <a:lnSpc>
              <a:spcPct val="100000"/>
            </a:lnSpc>
            <a:spcAft>
              <a:spcPts val="0"/>
            </a:spcAft>
          </a:pPr>
          <a:r>
            <a:rPr lang="fr-FR" sz="1800" dirty="0" smtClean="0"/>
            <a:t>  </a:t>
          </a:r>
          <a:r>
            <a:rPr lang="fr-FR" sz="1600" dirty="0" smtClean="0"/>
            <a:t>Les problématiques sociales et la précarité croissante</a:t>
          </a:r>
        </a:p>
        <a:p>
          <a:pPr algn="l" rtl="0">
            <a:lnSpc>
              <a:spcPct val="100000"/>
            </a:lnSpc>
            <a:spcAft>
              <a:spcPts val="0"/>
            </a:spcAft>
          </a:pPr>
          <a:r>
            <a:rPr lang="fr-FR" sz="1600" dirty="0" smtClean="0"/>
            <a:t>  Le bien vieillir, le virage domiciliaire, les soins palliatifs</a:t>
          </a:r>
          <a:endParaRPr lang="fr-FR" sz="1800" dirty="0"/>
        </a:p>
      </dgm:t>
    </dgm:pt>
    <dgm:pt modelId="{7BD6005A-5633-43A6-99C5-52C4F6FB9E9A}" type="parTrans" cxnId="{7433B1EB-7E75-4188-BD18-4BFD11CB09A4}">
      <dgm:prSet/>
      <dgm:spPr/>
      <dgm:t>
        <a:bodyPr/>
        <a:lstStyle/>
        <a:p>
          <a:endParaRPr lang="fr-FR"/>
        </a:p>
      </dgm:t>
    </dgm:pt>
    <dgm:pt modelId="{DEF066AC-8D3C-4952-B126-A8DC0C2629DE}" type="sibTrans" cxnId="{7433B1EB-7E75-4188-BD18-4BFD11CB09A4}">
      <dgm:prSet/>
      <dgm:spPr/>
      <dgm:t>
        <a:bodyPr/>
        <a:lstStyle/>
        <a:p>
          <a:endParaRPr lang="fr-FR"/>
        </a:p>
      </dgm:t>
    </dgm:pt>
    <dgm:pt modelId="{7E57A31A-9C81-4152-AC05-E8415A789439}">
      <dgm:prSet custT="1"/>
      <dgm:spPr/>
      <dgm:t>
        <a:bodyPr/>
        <a:lstStyle/>
        <a:p>
          <a:pPr algn="l" rtl="0"/>
          <a:r>
            <a:rPr lang="fr-FR" sz="1800" dirty="0" smtClean="0"/>
            <a:t>   La prise en compte des attentes des </a:t>
          </a:r>
          <a:r>
            <a:rPr lang="fr-FR" sz="1800" b="1" dirty="0" smtClean="0"/>
            <a:t>patients et usagers</a:t>
          </a:r>
          <a:endParaRPr lang="fr-FR" sz="1800" dirty="0"/>
        </a:p>
      </dgm:t>
    </dgm:pt>
    <dgm:pt modelId="{02244229-667D-430C-923F-B434D3E54B2A}" type="parTrans" cxnId="{BE6BCE3D-115A-48F2-B8A3-02DA5D164A85}">
      <dgm:prSet/>
      <dgm:spPr/>
      <dgm:t>
        <a:bodyPr/>
        <a:lstStyle/>
        <a:p>
          <a:endParaRPr lang="fr-FR"/>
        </a:p>
      </dgm:t>
    </dgm:pt>
    <dgm:pt modelId="{A8581D3E-FA79-4810-9774-F4C9321D00C5}" type="sibTrans" cxnId="{BE6BCE3D-115A-48F2-B8A3-02DA5D164A85}">
      <dgm:prSet/>
      <dgm:spPr/>
      <dgm:t>
        <a:bodyPr/>
        <a:lstStyle/>
        <a:p>
          <a:endParaRPr lang="fr-FR"/>
        </a:p>
      </dgm:t>
    </dgm:pt>
    <dgm:pt modelId="{B5D72F28-908E-4B8D-967A-88EE07AB789E}">
      <dgm:prSet custT="1"/>
      <dgm:spPr/>
      <dgm:t>
        <a:bodyPr/>
        <a:lstStyle/>
        <a:p>
          <a:pPr algn="ctr" rtl="0"/>
          <a:r>
            <a:rPr lang="fr-FR" sz="1800" b="1" dirty="0" smtClean="0"/>
            <a:t>L’adaptation de nos modes de travail</a:t>
          </a:r>
          <a:r>
            <a:rPr lang="fr-FR" sz="1800" dirty="0" smtClean="0"/>
            <a:t> pour répondre aux attentes des professionnels, améliorer le bien-être au travail et stabiliser nos équipes </a:t>
          </a:r>
          <a:endParaRPr lang="fr-FR" sz="1800" dirty="0"/>
        </a:p>
      </dgm:t>
    </dgm:pt>
    <dgm:pt modelId="{F8A2E670-4721-45FD-906B-767FB36CBCAE}" type="parTrans" cxnId="{D7A54318-ED88-4B17-8282-58AFF0B5104A}">
      <dgm:prSet/>
      <dgm:spPr/>
      <dgm:t>
        <a:bodyPr/>
        <a:lstStyle/>
        <a:p>
          <a:endParaRPr lang="fr-FR"/>
        </a:p>
      </dgm:t>
    </dgm:pt>
    <dgm:pt modelId="{C09CE1D0-6E1E-4E70-BB54-E347BCCA33B5}" type="sibTrans" cxnId="{D7A54318-ED88-4B17-8282-58AFF0B5104A}">
      <dgm:prSet/>
      <dgm:spPr/>
      <dgm:t>
        <a:bodyPr/>
        <a:lstStyle/>
        <a:p>
          <a:endParaRPr lang="fr-FR"/>
        </a:p>
      </dgm:t>
    </dgm:pt>
    <dgm:pt modelId="{D5848D26-043A-4A60-A13B-A1454D73A24D}" type="pres">
      <dgm:prSet presAssocID="{B749C204-7F0F-4878-A408-6358892A68B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9614930-6F30-4253-B8D7-1BB0DF457AF6}" type="pres">
      <dgm:prSet presAssocID="{EA0E695F-2AFF-424E-A484-A214BC957B80}" presName="composite" presStyleCnt="0"/>
      <dgm:spPr/>
    </dgm:pt>
    <dgm:pt modelId="{7BFCFD7A-7D50-4894-A597-563A0D4EE085}" type="pres">
      <dgm:prSet presAssocID="{EA0E695F-2AFF-424E-A484-A214BC957B80}" presName="imgShp" presStyleLbl="fgImgPlace1" presStyleIdx="0" presStyleCnt="4" custScaleX="199799" custScaleY="186199" custLinFactX="-47957" custLinFactNeighborX="-100000" custLinFactNeighborY="-4118"/>
      <dgm:spPr>
        <a:blipFill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14EDBA2B-08BA-4895-AD6F-EF1328A857DD}" type="pres">
      <dgm:prSet presAssocID="{EA0E695F-2AFF-424E-A484-A214BC957B80}" presName="txShp" presStyleLbl="node1" presStyleIdx="0" presStyleCnt="4" custScaleX="136492" custScaleY="195570" custLinFactNeighborX="-570" custLinFactNeighborY="12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2F92BA-D683-4092-83FC-35D5CAA8A7FB}" type="pres">
      <dgm:prSet presAssocID="{76FB2E27-63EC-4466-AF8A-37AE2010800A}" presName="spacing" presStyleCnt="0"/>
      <dgm:spPr/>
    </dgm:pt>
    <dgm:pt modelId="{A0FBF38F-6F72-4DBA-9848-0C124545F724}" type="pres">
      <dgm:prSet presAssocID="{225B25A6-8405-4939-B61B-D7F281771E61}" presName="composite" presStyleCnt="0"/>
      <dgm:spPr/>
    </dgm:pt>
    <dgm:pt modelId="{2A850DB4-1AE6-4A1A-8EFE-D46A4963F285}" type="pres">
      <dgm:prSet presAssocID="{225B25A6-8405-4939-B61B-D7F281771E61}" presName="imgShp" presStyleLbl="fgImgPlace1" presStyleIdx="1" presStyleCnt="4" custScaleX="194716" custScaleY="182508" custLinFactX="-37733" custLinFactNeighborX="-100000" custLinFactNeighborY="4726"/>
      <dgm:spPr>
        <a:blipFill>
          <a:blip xmlns:r="http://schemas.openxmlformats.org/officeDocument/2006/relationships"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fr-FR"/>
        </a:p>
      </dgm:t>
    </dgm:pt>
    <dgm:pt modelId="{DC6D751B-FA44-4307-83F3-E7E5187CA69D}" type="pres">
      <dgm:prSet presAssocID="{225B25A6-8405-4939-B61B-D7F281771E61}" presName="txShp" presStyleLbl="node1" presStyleIdx="1" presStyleCnt="4" custScaleX="131659" custScaleY="198428" custLinFactNeighborX="2044" custLinFactNeighborY="-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ED9B9E-DCAA-4E1E-9039-70AFD023EE9F}" type="pres">
      <dgm:prSet presAssocID="{DEF066AC-8D3C-4952-B126-A8DC0C2629DE}" presName="spacing" presStyleCnt="0"/>
      <dgm:spPr/>
    </dgm:pt>
    <dgm:pt modelId="{23EB7999-F887-4FFE-BB02-726181CAE899}" type="pres">
      <dgm:prSet presAssocID="{7E57A31A-9C81-4152-AC05-E8415A789439}" presName="composite" presStyleCnt="0"/>
      <dgm:spPr/>
    </dgm:pt>
    <dgm:pt modelId="{90E28435-A9EA-4ABC-B02A-0CBF91D79A6A}" type="pres">
      <dgm:prSet presAssocID="{7E57A31A-9C81-4152-AC05-E8415A789439}" presName="imgShp" presStyleLbl="fgImgPlace1" presStyleIdx="2" presStyleCnt="4" custScaleX="195428" custScaleY="177966" custLinFactX="-47957" custLinFactNeighborX="-100000" custLinFactNeighborY="-3859"/>
      <dgm:spPr>
        <a:blipFill>
          <a:blip xmlns:r="http://schemas.openxmlformats.org/officeDocument/2006/relationships" r:embed="rId4" cstate="print">
            <a:duotone>
              <a:schemeClr val="accent5">
                <a:hueOff val="-7121577"/>
                <a:satOff val="31745"/>
                <a:lumOff val="2805"/>
                <a:alphaOff val="0"/>
                <a:shade val="20000"/>
                <a:satMod val="200000"/>
              </a:schemeClr>
              <a:schemeClr val="accent5">
                <a:hueOff val="-7121577"/>
                <a:satOff val="31745"/>
                <a:lumOff val="2805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fr-FR"/>
        </a:p>
      </dgm:t>
    </dgm:pt>
    <dgm:pt modelId="{A5806ED9-9F3D-4FCD-8A96-9480BD576D2F}" type="pres">
      <dgm:prSet presAssocID="{7E57A31A-9C81-4152-AC05-E8415A789439}" presName="txShp" presStyleLbl="node1" presStyleIdx="2" presStyleCnt="4" custScaleX="129322" custLinFactNeighborX="3455" custLinFactNeighborY="49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F60194-C16C-4F82-BB76-B7FF0838EC4E}" type="pres">
      <dgm:prSet presAssocID="{A8581D3E-FA79-4810-9774-F4C9321D00C5}" presName="spacing" presStyleCnt="0"/>
      <dgm:spPr/>
    </dgm:pt>
    <dgm:pt modelId="{1EB1440C-F69C-4A6B-988D-4CC1B0E60202}" type="pres">
      <dgm:prSet presAssocID="{B5D72F28-908E-4B8D-967A-88EE07AB789E}" presName="composite" presStyleCnt="0"/>
      <dgm:spPr/>
    </dgm:pt>
    <dgm:pt modelId="{6D2C4E3B-5D62-40E7-80B6-2C60AA833DE0}" type="pres">
      <dgm:prSet presAssocID="{B5D72F28-908E-4B8D-967A-88EE07AB789E}" presName="imgShp" presStyleLbl="fgImgPlace1" presStyleIdx="3" presStyleCnt="4" custScaleX="196772" custScaleY="185314" custLinFactX="-55197" custLinFactNeighborX="-100000" custLinFactNeighborY="-7259"/>
      <dgm:spPr>
        <a:blipFill>
          <a:blip xmlns:r="http://schemas.openxmlformats.org/officeDocument/2006/relationships" r:embed="rId5" cstate="print">
            <a:duotone>
              <a:schemeClr val="accent5">
                <a:hueOff val="-10682366"/>
                <a:satOff val="47617"/>
                <a:lumOff val="4207"/>
                <a:alphaOff val="0"/>
                <a:shade val="20000"/>
                <a:satMod val="200000"/>
              </a:schemeClr>
              <a:schemeClr val="accent5">
                <a:hueOff val="-10682366"/>
                <a:satOff val="47617"/>
                <a:lumOff val="4207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fr-FR"/>
        </a:p>
      </dgm:t>
    </dgm:pt>
    <dgm:pt modelId="{32843931-1F62-4149-A4B0-2BE0D0546FEA}" type="pres">
      <dgm:prSet presAssocID="{B5D72F28-908E-4B8D-967A-88EE07AB789E}" presName="txShp" presStyleLbl="node1" presStyleIdx="3" presStyleCnt="4" custScaleX="129986" custScaleY="135850" custLinFactNeighborX="2549" custLinFactNeighborY="17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5E3B178-A404-46AF-B7EF-B28D4BC79FA2}" type="presOf" srcId="{225B25A6-8405-4939-B61B-D7F281771E61}" destId="{DC6D751B-FA44-4307-83F3-E7E5187CA69D}" srcOrd="0" destOrd="0" presId="urn:microsoft.com/office/officeart/2005/8/layout/vList3"/>
    <dgm:cxn modelId="{0CB87F85-8756-4C1F-8CC1-79C789B88D1F}" type="presOf" srcId="{7E57A31A-9C81-4152-AC05-E8415A789439}" destId="{A5806ED9-9F3D-4FCD-8A96-9480BD576D2F}" srcOrd="0" destOrd="0" presId="urn:microsoft.com/office/officeart/2005/8/layout/vList3"/>
    <dgm:cxn modelId="{8EED8883-929D-4E98-9066-9190367AFB48}" type="presOf" srcId="{EA0E695F-2AFF-424E-A484-A214BC957B80}" destId="{14EDBA2B-08BA-4895-AD6F-EF1328A857DD}" srcOrd="0" destOrd="0" presId="urn:microsoft.com/office/officeart/2005/8/layout/vList3"/>
    <dgm:cxn modelId="{B388E095-8E8C-4F9C-947C-4158AA10E6E5}" type="presOf" srcId="{B749C204-7F0F-4878-A408-6358892A68B6}" destId="{D5848D26-043A-4A60-A13B-A1454D73A24D}" srcOrd="0" destOrd="0" presId="urn:microsoft.com/office/officeart/2005/8/layout/vList3"/>
    <dgm:cxn modelId="{7433B1EB-7E75-4188-BD18-4BFD11CB09A4}" srcId="{B749C204-7F0F-4878-A408-6358892A68B6}" destId="{225B25A6-8405-4939-B61B-D7F281771E61}" srcOrd="1" destOrd="0" parTransId="{7BD6005A-5633-43A6-99C5-52C4F6FB9E9A}" sibTransId="{DEF066AC-8D3C-4952-B126-A8DC0C2629DE}"/>
    <dgm:cxn modelId="{BE6BCE3D-115A-48F2-B8A3-02DA5D164A85}" srcId="{B749C204-7F0F-4878-A408-6358892A68B6}" destId="{7E57A31A-9C81-4152-AC05-E8415A789439}" srcOrd="2" destOrd="0" parTransId="{02244229-667D-430C-923F-B434D3E54B2A}" sibTransId="{A8581D3E-FA79-4810-9774-F4C9321D00C5}"/>
    <dgm:cxn modelId="{58B8A23C-0730-4194-BE32-B0BAFFF7059C}" srcId="{EA0E695F-2AFF-424E-A484-A214BC957B80}" destId="{3D53364B-BC2D-4B36-B7CF-246A7B08D9AC}" srcOrd="0" destOrd="0" parTransId="{D141D04E-3FB4-47D7-83DD-4D620C33FC06}" sibTransId="{81414A99-2CA6-47A1-B849-CE342F01EEE6}"/>
    <dgm:cxn modelId="{CDDA0A81-5A05-4E59-9761-A17BE9DF8E5C}" type="presOf" srcId="{3D53364B-BC2D-4B36-B7CF-246A7B08D9AC}" destId="{14EDBA2B-08BA-4895-AD6F-EF1328A857DD}" srcOrd="0" destOrd="1" presId="urn:microsoft.com/office/officeart/2005/8/layout/vList3"/>
    <dgm:cxn modelId="{22B6F036-D563-4FCB-89F7-2D9BA7BEB412}" type="presOf" srcId="{D52E66E5-031B-47D4-A062-EE3D6FB40F0E}" destId="{14EDBA2B-08BA-4895-AD6F-EF1328A857DD}" srcOrd="0" destOrd="2" presId="urn:microsoft.com/office/officeart/2005/8/layout/vList3"/>
    <dgm:cxn modelId="{0D11E057-9883-45BA-AC62-8C2FFF851F59}" srcId="{EA0E695F-2AFF-424E-A484-A214BC957B80}" destId="{D52E66E5-031B-47D4-A062-EE3D6FB40F0E}" srcOrd="1" destOrd="0" parTransId="{D22BB127-F512-4AFA-8405-05B00F4E70A7}" sibTransId="{8A6E2D2C-0C11-4759-A48C-DDD5B0F2AAC3}"/>
    <dgm:cxn modelId="{86B5EF55-6CEA-42CE-AA2E-9E5C6236B32E}" srcId="{B749C204-7F0F-4878-A408-6358892A68B6}" destId="{EA0E695F-2AFF-424E-A484-A214BC957B80}" srcOrd="0" destOrd="0" parTransId="{256CCEE6-2BD2-4C69-9D10-C1BFB4F0D1A6}" sibTransId="{76FB2E27-63EC-4466-AF8A-37AE2010800A}"/>
    <dgm:cxn modelId="{D7A54318-ED88-4B17-8282-58AFF0B5104A}" srcId="{B749C204-7F0F-4878-A408-6358892A68B6}" destId="{B5D72F28-908E-4B8D-967A-88EE07AB789E}" srcOrd="3" destOrd="0" parTransId="{F8A2E670-4721-45FD-906B-767FB36CBCAE}" sibTransId="{C09CE1D0-6E1E-4E70-BB54-E347BCCA33B5}"/>
    <dgm:cxn modelId="{2B23E2B6-6EAF-4F7E-A5FD-349B613B8F1C}" type="presOf" srcId="{B5D72F28-908E-4B8D-967A-88EE07AB789E}" destId="{32843931-1F62-4149-A4B0-2BE0D0546FEA}" srcOrd="0" destOrd="0" presId="urn:microsoft.com/office/officeart/2005/8/layout/vList3"/>
    <dgm:cxn modelId="{AE77CB18-4278-4098-B9E6-6B2670AA81C1}" type="presParOf" srcId="{D5848D26-043A-4A60-A13B-A1454D73A24D}" destId="{69614930-6F30-4253-B8D7-1BB0DF457AF6}" srcOrd="0" destOrd="0" presId="urn:microsoft.com/office/officeart/2005/8/layout/vList3"/>
    <dgm:cxn modelId="{0EB61FB1-B94F-42B7-801E-591B029B12AB}" type="presParOf" srcId="{69614930-6F30-4253-B8D7-1BB0DF457AF6}" destId="{7BFCFD7A-7D50-4894-A597-563A0D4EE085}" srcOrd="0" destOrd="0" presId="urn:microsoft.com/office/officeart/2005/8/layout/vList3"/>
    <dgm:cxn modelId="{FCD85B4F-BC8D-41DB-B7FE-C2F0BCAEB801}" type="presParOf" srcId="{69614930-6F30-4253-B8D7-1BB0DF457AF6}" destId="{14EDBA2B-08BA-4895-AD6F-EF1328A857DD}" srcOrd="1" destOrd="0" presId="urn:microsoft.com/office/officeart/2005/8/layout/vList3"/>
    <dgm:cxn modelId="{DAB0C1C3-B259-4680-89B3-073096A4FB08}" type="presParOf" srcId="{D5848D26-043A-4A60-A13B-A1454D73A24D}" destId="{5D2F92BA-D683-4092-83FC-35D5CAA8A7FB}" srcOrd="1" destOrd="0" presId="urn:microsoft.com/office/officeart/2005/8/layout/vList3"/>
    <dgm:cxn modelId="{C67243C7-E124-4096-8C1C-41177E5E2C83}" type="presParOf" srcId="{D5848D26-043A-4A60-A13B-A1454D73A24D}" destId="{A0FBF38F-6F72-4DBA-9848-0C124545F724}" srcOrd="2" destOrd="0" presId="urn:microsoft.com/office/officeart/2005/8/layout/vList3"/>
    <dgm:cxn modelId="{74C301BA-DBC6-4642-A2C3-3D497944A9B8}" type="presParOf" srcId="{A0FBF38F-6F72-4DBA-9848-0C124545F724}" destId="{2A850DB4-1AE6-4A1A-8EFE-D46A4963F285}" srcOrd="0" destOrd="0" presId="urn:microsoft.com/office/officeart/2005/8/layout/vList3"/>
    <dgm:cxn modelId="{74C3F53F-5253-4FE0-B464-73ACDA4D6257}" type="presParOf" srcId="{A0FBF38F-6F72-4DBA-9848-0C124545F724}" destId="{DC6D751B-FA44-4307-83F3-E7E5187CA69D}" srcOrd="1" destOrd="0" presId="urn:microsoft.com/office/officeart/2005/8/layout/vList3"/>
    <dgm:cxn modelId="{EE9594FC-2B11-4EA7-8087-BA0100A16560}" type="presParOf" srcId="{D5848D26-043A-4A60-A13B-A1454D73A24D}" destId="{E4ED9B9E-DCAA-4E1E-9039-70AFD023EE9F}" srcOrd="3" destOrd="0" presId="urn:microsoft.com/office/officeart/2005/8/layout/vList3"/>
    <dgm:cxn modelId="{9AB0F74C-2E4C-4AFA-AFFC-2846A0F2016D}" type="presParOf" srcId="{D5848D26-043A-4A60-A13B-A1454D73A24D}" destId="{23EB7999-F887-4FFE-BB02-726181CAE899}" srcOrd="4" destOrd="0" presId="urn:microsoft.com/office/officeart/2005/8/layout/vList3"/>
    <dgm:cxn modelId="{6ACC9583-3C48-4F56-959E-66E32F63AE6C}" type="presParOf" srcId="{23EB7999-F887-4FFE-BB02-726181CAE899}" destId="{90E28435-A9EA-4ABC-B02A-0CBF91D79A6A}" srcOrd="0" destOrd="0" presId="urn:microsoft.com/office/officeart/2005/8/layout/vList3"/>
    <dgm:cxn modelId="{2F181552-94A1-4C66-88BF-89D299275C4B}" type="presParOf" srcId="{23EB7999-F887-4FFE-BB02-726181CAE899}" destId="{A5806ED9-9F3D-4FCD-8A96-9480BD576D2F}" srcOrd="1" destOrd="0" presId="urn:microsoft.com/office/officeart/2005/8/layout/vList3"/>
    <dgm:cxn modelId="{B05E0608-39FF-4EB3-8555-70AC450D905F}" type="presParOf" srcId="{D5848D26-043A-4A60-A13B-A1454D73A24D}" destId="{82F60194-C16C-4F82-BB76-B7FF0838EC4E}" srcOrd="5" destOrd="0" presId="urn:microsoft.com/office/officeart/2005/8/layout/vList3"/>
    <dgm:cxn modelId="{DD735DCE-3949-407E-9262-9A76181908E6}" type="presParOf" srcId="{D5848D26-043A-4A60-A13B-A1454D73A24D}" destId="{1EB1440C-F69C-4A6B-988D-4CC1B0E60202}" srcOrd="6" destOrd="0" presId="urn:microsoft.com/office/officeart/2005/8/layout/vList3"/>
    <dgm:cxn modelId="{3A31AD71-7CD1-42F8-9FE2-4E23F864FFC3}" type="presParOf" srcId="{1EB1440C-F69C-4A6B-988D-4CC1B0E60202}" destId="{6D2C4E3B-5D62-40E7-80B6-2C60AA833DE0}" srcOrd="0" destOrd="0" presId="urn:microsoft.com/office/officeart/2005/8/layout/vList3"/>
    <dgm:cxn modelId="{1C76D605-5B06-4006-B6FA-F540B61A087D}" type="presParOf" srcId="{1EB1440C-F69C-4A6B-988D-4CC1B0E60202}" destId="{32843931-1F62-4149-A4B0-2BE0D0546FE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82505-87A8-466D-A022-197F33E12694}" type="doc">
      <dgm:prSet loTypeId="urn:microsoft.com/office/officeart/2005/8/layout/vList5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D99E0C9-5C6C-4810-807F-9E208AEC35F5}">
      <dgm:prSet/>
      <dgm:spPr/>
      <dgm:t>
        <a:bodyPr/>
        <a:lstStyle/>
        <a:p>
          <a:pPr rtl="0"/>
          <a:r>
            <a:rPr lang="fr-FR" b="1" dirty="0" smtClean="0"/>
            <a:t>Renforcer nos liens et améliorer nos interfaces </a:t>
          </a:r>
          <a:endParaRPr lang="fr-FR" dirty="0"/>
        </a:p>
      </dgm:t>
    </dgm:pt>
    <dgm:pt modelId="{139490D4-3E36-46A9-9305-72F28959BFA9}" type="parTrans" cxnId="{81DAD7C5-74D4-4D1D-A90B-7F7E321D103F}">
      <dgm:prSet/>
      <dgm:spPr/>
      <dgm:t>
        <a:bodyPr/>
        <a:lstStyle/>
        <a:p>
          <a:endParaRPr lang="fr-FR"/>
        </a:p>
      </dgm:t>
    </dgm:pt>
    <dgm:pt modelId="{521302C7-A83E-4AC4-9BAE-BFD8FC684869}" type="sibTrans" cxnId="{81DAD7C5-74D4-4D1D-A90B-7F7E321D103F}">
      <dgm:prSet/>
      <dgm:spPr/>
      <dgm:t>
        <a:bodyPr/>
        <a:lstStyle/>
        <a:p>
          <a:endParaRPr lang="fr-FR"/>
        </a:p>
      </dgm:t>
    </dgm:pt>
    <dgm:pt modelId="{364AF035-342B-4D7B-B531-EC58F6A1C784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Cultiver et faciliter les liens avec la médecine de ville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8B36F9BA-DD43-49C3-80C0-1962EA866884}" type="parTrans" cxnId="{1087B283-6720-422D-9A77-2D4B8C35E33D}">
      <dgm:prSet/>
      <dgm:spPr/>
      <dgm:t>
        <a:bodyPr/>
        <a:lstStyle/>
        <a:p>
          <a:endParaRPr lang="fr-FR"/>
        </a:p>
      </dgm:t>
    </dgm:pt>
    <dgm:pt modelId="{C13C1466-BE7A-42C4-B308-6C6DD359AF74}" type="sibTrans" cxnId="{1087B283-6720-422D-9A77-2D4B8C35E33D}">
      <dgm:prSet/>
      <dgm:spPr/>
      <dgm:t>
        <a:bodyPr/>
        <a:lstStyle/>
        <a:p>
          <a:endParaRPr lang="fr-FR"/>
        </a:p>
      </dgm:t>
    </dgm:pt>
    <dgm:pt modelId="{462E5862-8C09-463E-AEAD-C53D6872070A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Organiser des échanges de bonnes pratiques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93AE939F-EEBF-407A-B396-2FB440044D8D}" type="parTrans" cxnId="{321CE70E-F38C-4A20-90D0-19AC52B1565F}">
      <dgm:prSet/>
      <dgm:spPr/>
      <dgm:t>
        <a:bodyPr/>
        <a:lstStyle/>
        <a:p>
          <a:endParaRPr lang="fr-FR"/>
        </a:p>
      </dgm:t>
    </dgm:pt>
    <dgm:pt modelId="{1C5466C0-D45E-45CF-8FAE-5132BDD95FF9}" type="sibTrans" cxnId="{321CE70E-F38C-4A20-90D0-19AC52B1565F}">
      <dgm:prSet/>
      <dgm:spPr/>
      <dgm:t>
        <a:bodyPr/>
        <a:lstStyle/>
        <a:p>
          <a:endParaRPr lang="fr-FR"/>
        </a:p>
      </dgm:t>
    </dgm:pt>
    <dgm:pt modelId="{DD110D80-8083-4D2A-8C89-82553C04EF24}">
      <dgm:prSet/>
      <dgm:spPr/>
      <dgm:t>
        <a:bodyPr/>
        <a:lstStyle/>
        <a:p>
          <a:pPr rtl="0"/>
          <a:r>
            <a:rPr lang="fr-FR" b="1" dirty="0" smtClean="0"/>
            <a:t>Construire ensemble les parcours et les filières territoriales </a:t>
          </a:r>
          <a:endParaRPr lang="fr-FR" dirty="0"/>
        </a:p>
      </dgm:t>
    </dgm:pt>
    <dgm:pt modelId="{0C8FECA9-5409-46AF-B9CB-9CBAE2B7DCC4}" type="parTrans" cxnId="{BEB61B18-1BCA-45E1-963B-0CBC90A83A98}">
      <dgm:prSet/>
      <dgm:spPr/>
      <dgm:t>
        <a:bodyPr/>
        <a:lstStyle/>
        <a:p>
          <a:endParaRPr lang="fr-FR"/>
        </a:p>
      </dgm:t>
    </dgm:pt>
    <dgm:pt modelId="{D01097C0-51A1-44CF-852C-EF86517CFE9B}" type="sibTrans" cxnId="{BEB61B18-1BCA-45E1-963B-0CBC90A83A98}">
      <dgm:prSet/>
      <dgm:spPr/>
      <dgm:t>
        <a:bodyPr/>
        <a:lstStyle/>
        <a:p>
          <a:endParaRPr lang="fr-FR"/>
        </a:p>
      </dgm:t>
    </dgm:pt>
    <dgm:pt modelId="{D6B4CDCE-E7B5-43E8-80CD-78FE097BED4A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Cancérologie, soins non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programmés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filière personnes âgées…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F2875C3B-D213-4E3E-872F-D4089148F681}" type="parTrans" cxnId="{22F4BF96-2268-4299-8E28-EE11CA23B13C}">
      <dgm:prSet/>
      <dgm:spPr/>
      <dgm:t>
        <a:bodyPr/>
        <a:lstStyle/>
        <a:p>
          <a:endParaRPr lang="fr-FR"/>
        </a:p>
      </dgm:t>
    </dgm:pt>
    <dgm:pt modelId="{06487219-FCE7-49B7-92EC-A447EB9A5202}" type="sibTrans" cxnId="{22F4BF96-2268-4299-8E28-EE11CA23B13C}">
      <dgm:prSet/>
      <dgm:spPr/>
      <dgm:t>
        <a:bodyPr/>
        <a:lstStyle/>
        <a:p>
          <a:endParaRPr lang="fr-FR"/>
        </a:p>
      </dgm:t>
    </dgm:pt>
    <dgm:pt modelId="{DF31B96A-F885-4823-8823-F88BEFF2823C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Selon le principe de gradation des soins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4FA8EFBE-930F-43C0-BDB7-922D34B345A1}" type="parTrans" cxnId="{C726CB77-49EB-43EB-AAAA-E67336D20585}">
      <dgm:prSet/>
      <dgm:spPr/>
      <dgm:t>
        <a:bodyPr/>
        <a:lstStyle/>
        <a:p>
          <a:endParaRPr lang="fr-FR"/>
        </a:p>
      </dgm:t>
    </dgm:pt>
    <dgm:pt modelId="{B4465F41-C2AE-47E5-919C-76E69D5A5409}" type="sibTrans" cxnId="{C726CB77-49EB-43EB-AAAA-E67336D20585}">
      <dgm:prSet/>
      <dgm:spPr/>
      <dgm:t>
        <a:bodyPr/>
        <a:lstStyle/>
        <a:p>
          <a:endParaRPr lang="fr-FR"/>
        </a:p>
      </dgm:t>
    </dgm:pt>
    <dgm:pt modelId="{4BD7F29E-D405-45C8-8465-3344AD8F8E64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Prévoir ensemble la réponse aux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enjeux : vieillissement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virage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domiciliaire,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prévention et dépistage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précarité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4E48BC48-BEC6-4CD0-9BF8-1D6B7263CE5E}" type="parTrans" cxnId="{FF04EA06-A2A4-40EB-BD4C-69E5908244C5}">
      <dgm:prSet/>
      <dgm:spPr/>
      <dgm:t>
        <a:bodyPr/>
        <a:lstStyle/>
        <a:p>
          <a:endParaRPr lang="fr-FR"/>
        </a:p>
      </dgm:t>
    </dgm:pt>
    <dgm:pt modelId="{21E398F5-0F2E-4190-95F7-45743A222277}" type="sibTrans" cxnId="{FF04EA06-A2A4-40EB-BD4C-69E5908244C5}">
      <dgm:prSet/>
      <dgm:spPr/>
      <dgm:t>
        <a:bodyPr/>
        <a:lstStyle/>
        <a:p>
          <a:endParaRPr lang="fr-FR"/>
        </a:p>
      </dgm:t>
    </dgm:pt>
    <dgm:pt modelId="{72059DE4-12AD-443A-9ECF-AC4FE9662A9E}">
      <dgm:prSet/>
      <dgm:spPr/>
      <dgm:t>
        <a:bodyPr/>
        <a:lstStyle/>
        <a:p>
          <a:pPr rtl="0"/>
          <a:r>
            <a:rPr lang="fr-FR" b="1" dirty="0" smtClean="0"/>
            <a:t>Un soutien du CHU, acteur de recours, sur des actions telles que :</a:t>
          </a:r>
          <a:endParaRPr lang="fr-FR" dirty="0"/>
        </a:p>
      </dgm:t>
    </dgm:pt>
    <dgm:pt modelId="{36625977-AA05-47A3-A2BF-D781FBF719BD}" type="parTrans" cxnId="{4F6C544F-BC86-45DC-B837-00747F4314F6}">
      <dgm:prSet/>
      <dgm:spPr/>
      <dgm:t>
        <a:bodyPr/>
        <a:lstStyle/>
        <a:p>
          <a:endParaRPr lang="fr-FR"/>
        </a:p>
      </dgm:t>
    </dgm:pt>
    <dgm:pt modelId="{AA80BFE9-895D-4B8E-8CC5-CA3161B120EA}" type="sibTrans" cxnId="{4F6C544F-BC86-45DC-B837-00747F4314F6}">
      <dgm:prSet/>
      <dgm:spPr/>
      <dgm:t>
        <a:bodyPr/>
        <a:lstStyle/>
        <a:p>
          <a:endParaRPr lang="fr-FR"/>
        </a:p>
      </dgm:t>
    </dgm:pt>
    <dgm:pt modelId="{5A2C6FCC-9D8E-41BF-A373-ED29346DD593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La consolidation des équipes médicales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C238DDC0-C432-4E32-B0B9-7099B5B7D552}" type="parTrans" cxnId="{B0E34F45-88BD-43C8-B95D-D46EA70457C1}">
      <dgm:prSet/>
      <dgm:spPr/>
      <dgm:t>
        <a:bodyPr/>
        <a:lstStyle/>
        <a:p>
          <a:endParaRPr lang="fr-FR"/>
        </a:p>
      </dgm:t>
    </dgm:pt>
    <dgm:pt modelId="{9625CFC2-47E2-4852-9373-4BE5DC64F2EA}" type="sibTrans" cxnId="{B0E34F45-88BD-43C8-B95D-D46EA70457C1}">
      <dgm:prSet/>
      <dgm:spPr/>
      <dgm:t>
        <a:bodyPr/>
        <a:lstStyle/>
        <a:p>
          <a:endParaRPr lang="fr-FR"/>
        </a:p>
      </dgm:t>
    </dgm:pt>
    <dgm:pt modelId="{218D68EF-EDE4-46D3-A9B0-FA5A2373F103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L’</a:t>
          </a:r>
          <a:r>
            <a:rPr lang="fr-FR" sz="1600" b="0" kern="1200" dirty="0" err="1" smtClean="0">
              <a:solidFill>
                <a:schemeClr val="tx2"/>
              </a:solidFill>
              <a:latin typeface="+mn-lt"/>
              <a:ea typeface="+mn-ea"/>
              <a:cs typeface="+mn-cs"/>
            </a:rPr>
            <a:t>universitarisation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0E449A38-AFFB-4F82-902F-A97A0C3D946C}" type="parTrans" cxnId="{D6A31127-074A-45F4-875F-7D336228C5CD}">
      <dgm:prSet/>
      <dgm:spPr/>
      <dgm:t>
        <a:bodyPr/>
        <a:lstStyle/>
        <a:p>
          <a:endParaRPr lang="fr-FR"/>
        </a:p>
      </dgm:t>
    </dgm:pt>
    <dgm:pt modelId="{99E4B4C9-54D7-4E02-8817-B02A9F05112C}" type="sibTrans" cxnId="{D6A31127-074A-45F4-875F-7D336228C5CD}">
      <dgm:prSet/>
      <dgm:spPr/>
      <dgm:t>
        <a:bodyPr/>
        <a:lstStyle/>
        <a:p>
          <a:endParaRPr lang="fr-FR"/>
        </a:p>
      </dgm:t>
    </dgm:pt>
    <dgm:pt modelId="{E4A7C1AC-23BE-4D04-91C8-73D91C68FB55}">
      <dgm:prSet custT="1"/>
      <dgm:spPr/>
      <dgm:t>
        <a:bodyPr/>
        <a:lstStyle/>
        <a:p>
          <a:pPr rtl="0"/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L’innovation, la recherche, l’intelligence artificielle 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D7E794B2-1063-4B45-852E-B2BD1E3ECFB4}" type="parTrans" cxnId="{96D0D335-94A0-40BF-AF5E-4267D562B6A8}">
      <dgm:prSet/>
      <dgm:spPr/>
      <dgm:t>
        <a:bodyPr/>
        <a:lstStyle/>
        <a:p>
          <a:endParaRPr lang="fr-FR"/>
        </a:p>
      </dgm:t>
    </dgm:pt>
    <dgm:pt modelId="{970DCBD2-DD0F-487C-86FA-DBDD7439C9AF}" type="sibTrans" cxnId="{96D0D335-94A0-40BF-AF5E-4267D562B6A8}">
      <dgm:prSet/>
      <dgm:spPr/>
      <dgm:t>
        <a:bodyPr/>
        <a:lstStyle/>
        <a:p>
          <a:endParaRPr lang="fr-FR"/>
        </a:p>
      </dgm:t>
    </dgm:pt>
    <dgm:pt modelId="{5E00C5EC-118E-459A-8608-56F345C0DF4A}" type="pres">
      <dgm:prSet presAssocID="{76D82505-87A8-466D-A022-197F33E126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DDAFCB6-F107-4E59-A77B-5284203E60E7}" type="pres">
      <dgm:prSet presAssocID="{1D99E0C9-5C6C-4810-807F-9E208AEC35F5}" presName="linNode" presStyleCnt="0"/>
      <dgm:spPr/>
    </dgm:pt>
    <dgm:pt modelId="{15AA3E4A-815B-4BBE-A76C-2A8E42F717CA}" type="pres">
      <dgm:prSet presAssocID="{1D99E0C9-5C6C-4810-807F-9E208AEC35F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D43977-B082-4989-A234-E1A0D959C8F1}" type="pres">
      <dgm:prSet presAssocID="{1D99E0C9-5C6C-4810-807F-9E208AEC35F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51E024-43BF-415D-A6F0-3AD1B38598AC}" type="pres">
      <dgm:prSet presAssocID="{521302C7-A83E-4AC4-9BAE-BFD8FC684869}" presName="sp" presStyleCnt="0"/>
      <dgm:spPr/>
    </dgm:pt>
    <dgm:pt modelId="{BB1EB0F6-E5B7-4BB4-8730-43EACABA6E9C}" type="pres">
      <dgm:prSet presAssocID="{DD110D80-8083-4D2A-8C89-82553C04EF24}" presName="linNode" presStyleCnt="0"/>
      <dgm:spPr/>
    </dgm:pt>
    <dgm:pt modelId="{29942BBE-1084-4436-BC9B-6490DB7B5FD4}" type="pres">
      <dgm:prSet presAssocID="{DD110D80-8083-4D2A-8C89-82553C04EF24}" presName="parentText" presStyleLbl="node1" presStyleIdx="1" presStyleCnt="3" custScaleY="12151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0676CE-932B-4B3E-9A6E-C7D5200B63FF}" type="pres">
      <dgm:prSet presAssocID="{DD110D80-8083-4D2A-8C89-82553C04EF24}" presName="descendantText" presStyleLbl="alignAccFollowNode1" presStyleIdx="1" presStyleCnt="3" custScaleY="1304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352BB1-2A3B-43F5-B705-AB323AF3D003}" type="pres">
      <dgm:prSet presAssocID="{D01097C0-51A1-44CF-852C-EF86517CFE9B}" presName="sp" presStyleCnt="0"/>
      <dgm:spPr/>
    </dgm:pt>
    <dgm:pt modelId="{48A16F2A-4904-4243-B787-5080FC8FD16D}" type="pres">
      <dgm:prSet presAssocID="{72059DE4-12AD-443A-9ECF-AC4FE9662A9E}" presName="linNode" presStyleCnt="0"/>
      <dgm:spPr/>
    </dgm:pt>
    <dgm:pt modelId="{D5D26678-8804-474F-90B5-FE2498E21775}" type="pres">
      <dgm:prSet presAssocID="{72059DE4-12AD-443A-9ECF-AC4FE9662A9E}" presName="parentText" presStyleLbl="node1" presStyleIdx="2" presStyleCnt="3" custScaleY="839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1D7291-5C03-439F-AF22-2B0F299D9A63}" type="pres">
      <dgm:prSet presAssocID="{72059DE4-12AD-443A-9ECF-AC4FE9662A9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06D820-24AD-4AE8-8F6C-79AFD64635B2}" type="presOf" srcId="{76D82505-87A8-466D-A022-197F33E12694}" destId="{5E00C5EC-118E-459A-8608-56F345C0DF4A}" srcOrd="0" destOrd="0" presId="urn:microsoft.com/office/officeart/2005/8/layout/vList5"/>
    <dgm:cxn modelId="{2BECDDB0-BA29-4768-A1C2-19DD0FEE29A7}" type="presOf" srcId="{DF31B96A-F885-4823-8823-F88BEFF2823C}" destId="{8D0676CE-932B-4B3E-9A6E-C7D5200B63FF}" srcOrd="0" destOrd="1" presId="urn:microsoft.com/office/officeart/2005/8/layout/vList5"/>
    <dgm:cxn modelId="{81DAD7C5-74D4-4D1D-A90B-7F7E321D103F}" srcId="{76D82505-87A8-466D-A022-197F33E12694}" destId="{1D99E0C9-5C6C-4810-807F-9E208AEC35F5}" srcOrd="0" destOrd="0" parTransId="{139490D4-3E36-46A9-9305-72F28959BFA9}" sibTransId="{521302C7-A83E-4AC4-9BAE-BFD8FC684869}"/>
    <dgm:cxn modelId="{FF04EA06-A2A4-40EB-BD4C-69E5908244C5}" srcId="{DD110D80-8083-4D2A-8C89-82553C04EF24}" destId="{4BD7F29E-D405-45C8-8465-3344AD8F8E64}" srcOrd="2" destOrd="0" parTransId="{4E48BC48-BEC6-4CD0-9BF8-1D6B7263CE5E}" sibTransId="{21E398F5-0F2E-4190-95F7-45743A222277}"/>
    <dgm:cxn modelId="{BEC1F53C-8368-4E4D-A527-91935F2ED184}" type="presOf" srcId="{D6B4CDCE-E7B5-43E8-80CD-78FE097BED4A}" destId="{8D0676CE-932B-4B3E-9A6E-C7D5200B63FF}" srcOrd="0" destOrd="0" presId="urn:microsoft.com/office/officeart/2005/8/layout/vList5"/>
    <dgm:cxn modelId="{321CE70E-F38C-4A20-90D0-19AC52B1565F}" srcId="{1D99E0C9-5C6C-4810-807F-9E208AEC35F5}" destId="{462E5862-8C09-463E-AEAD-C53D6872070A}" srcOrd="1" destOrd="0" parTransId="{93AE939F-EEBF-407A-B396-2FB440044D8D}" sibTransId="{1C5466C0-D45E-45CF-8FAE-5132BDD95FF9}"/>
    <dgm:cxn modelId="{6503D0B0-BE80-49A2-BAEF-E78E26ED0B6A}" type="presOf" srcId="{DD110D80-8083-4D2A-8C89-82553C04EF24}" destId="{29942BBE-1084-4436-BC9B-6490DB7B5FD4}" srcOrd="0" destOrd="0" presId="urn:microsoft.com/office/officeart/2005/8/layout/vList5"/>
    <dgm:cxn modelId="{D6A31127-074A-45F4-875F-7D336228C5CD}" srcId="{72059DE4-12AD-443A-9ECF-AC4FE9662A9E}" destId="{218D68EF-EDE4-46D3-A9B0-FA5A2373F103}" srcOrd="1" destOrd="0" parTransId="{0E449A38-AFFB-4F82-902F-A97A0C3D946C}" sibTransId="{99E4B4C9-54D7-4E02-8817-B02A9F05112C}"/>
    <dgm:cxn modelId="{1087B283-6720-422D-9A77-2D4B8C35E33D}" srcId="{1D99E0C9-5C6C-4810-807F-9E208AEC35F5}" destId="{364AF035-342B-4D7B-B531-EC58F6A1C784}" srcOrd="0" destOrd="0" parTransId="{8B36F9BA-DD43-49C3-80C0-1962EA866884}" sibTransId="{C13C1466-BE7A-42C4-B308-6C6DD359AF74}"/>
    <dgm:cxn modelId="{ADE4DAC0-0301-4EB7-B91D-8EB507C4AAB3}" type="presOf" srcId="{5A2C6FCC-9D8E-41BF-A373-ED29346DD593}" destId="{151D7291-5C03-439F-AF22-2B0F299D9A63}" srcOrd="0" destOrd="0" presId="urn:microsoft.com/office/officeart/2005/8/layout/vList5"/>
    <dgm:cxn modelId="{EF7C6A4C-1728-4531-A10E-1C8A5CDD8D72}" type="presOf" srcId="{1D99E0C9-5C6C-4810-807F-9E208AEC35F5}" destId="{15AA3E4A-815B-4BBE-A76C-2A8E42F717CA}" srcOrd="0" destOrd="0" presId="urn:microsoft.com/office/officeart/2005/8/layout/vList5"/>
    <dgm:cxn modelId="{182CEF37-B442-4BAA-8851-107815522F7D}" type="presOf" srcId="{364AF035-342B-4D7B-B531-EC58F6A1C784}" destId="{21D43977-B082-4989-A234-E1A0D959C8F1}" srcOrd="0" destOrd="0" presId="urn:microsoft.com/office/officeart/2005/8/layout/vList5"/>
    <dgm:cxn modelId="{6A83785D-2E22-4D13-86CE-A889E33BA654}" type="presOf" srcId="{462E5862-8C09-463E-AEAD-C53D6872070A}" destId="{21D43977-B082-4989-A234-E1A0D959C8F1}" srcOrd="0" destOrd="1" presId="urn:microsoft.com/office/officeart/2005/8/layout/vList5"/>
    <dgm:cxn modelId="{67D9500F-B064-480F-AC08-1C029F382A94}" type="presOf" srcId="{218D68EF-EDE4-46D3-A9B0-FA5A2373F103}" destId="{151D7291-5C03-439F-AF22-2B0F299D9A63}" srcOrd="0" destOrd="1" presId="urn:microsoft.com/office/officeart/2005/8/layout/vList5"/>
    <dgm:cxn modelId="{D43D9451-ED23-4A2A-9437-6ADEFAAA885E}" type="presOf" srcId="{4BD7F29E-D405-45C8-8465-3344AD8F8E64}" destId="{8D0676CE-932B-4B3E-9A6E-C7D5200B63FF}" srcOrd="0" destOrd="2" presId="urn:microsoft.com/office/officeart/2005/8/layout/vList5"/>
    <dgm:cxn modelId="{BEB61B18-1BCA-45E1-963B-0CBC90A83A98}" srcId="{76D82505-87A8-466D-A022-197F33E12694}" destId="{DD110D80-8083-4D2A-8C89-82553C04EF24}" srcOrd="1" destOrd="0" parTransId="{0C8FECA9-5409-46AF-B9CB-9CBAE2B7DCC4}" sibTransId="{D01097C0-51A1-44CF-852C-EF86517CFE9B}"/>
    <dgm:cxn modelId="{22F4BF96-2268-4299-8E28-EE11CA23B13C}" srcId="{DD110D80-8083-4D2A-8C89-82553C04EF24}" destId="{D6B4CDCE-E7B5-43E8-80CD-78FE097BED4A}" srcOrd="0" destOrd="0" parTransId="{F2875C3B-D213-4E3E-872F-D4089148F681}" sibTransId="{06487219-FCE7-49B7-92EC-A447EB9A5202}"/>
    <dgm:cxn modelId="{C726CB77-49EB-43EB-AAAA-E67336D20585}" srcId="{DD110D80-8083-4D2A-8C89-82553C04EF24}" destId="{DF31B96A-F885-4823-8823-F88BEFF2823C}" srcOrd="1" destOrd="0" parTransId="{4FA8EFBE-930F-43C0-BDB7-922D34B345A1}" sibTransId="{B4465F41-C2AE-47E5-919C-76E69D5A5409}"/>
    <dgm:cxn modelId="{4F6C544F-BC86-45DC-B837-00747F4314F6}" srcId="{76D82505-87A8-466D-A022-197F33E12694}" destId="{72059DE4-12AD-443A-9ECF-AC4FE9662A9E}" srcOrd="2" destOrd="0" parTransId="{36625977-AA05-47A3-A2BF-D781FBF719BD}" sibTransId="{AA80BFE9-895D-4B8E-8CC5-CA3161B120EA}"/>
    <dgm:cxn modelId="{643C7F3D-7B8D-4B32-89E9-0065956402F0}" type="presOf" srcId="{E4A7C1AC-23BE-4D04-91C8-73D91C68FB55}" destId="{151D7291-5C03-439F-AF22-2B0F299D9A63}" srcOrd="0" destOrd="2" presId="urn:microsoft.com/office/officeart/2005/8/layout/vList5"/>
    <dgm:cxn modelId="{0828F6BB-A5A1-4D6B-B696-FDDCAB0726C5}" type="presOf" srcId="{72059DE4-12AD-443A-9ECF-AC4FE9662A9E}" destId="{D5D26678-8804-474F-90B5-FE2498E21775}" srcOrd="0" destOrd="0" presId="urn:microsoft.com/office/officeart/2005/8/layout/vList5"/>
    <dgm:cxn modelId="{96D0D335-94A0-40BF-AF5E-4267D562B6A8}" srcId="{72059DE4-12AD-443A-9ECF-AC4FE9662A9E}" destId="{E4A7C1AC-23BE-4D04-91C8-73D91C68FB55}" srcOrd="2" destOrd="0" parTransId="{D7E794B2-1063-4B45-852E-B2BD1E3ECFB4}" sibTransId="{970DCBD2-DD0F-487C-86FA-DBDD7439C9AF}"/>
    <dgm:cxn modelId="{B0E34F45-88BD-43C8-B95D-D46EA70457C1}" srcId="{72059DE4-12AD-443A-9ECF-AC4FE9662A9E}" destId="{5A2C6FCC-9D8E-41BF-A373-ED29346DD593}" srcOrd="0" destOrd="0" parTransId="{C238DDC0-C432-4E32-B0B9-7099B5B7D552}" sibTransId="{9625CFC2-47E2-4852-9373-4BE5DC64F2EA}"/>
    <dgm:cxn modelId="{DF559E8A-CFE3-4823-8358-7F2BB1677F31}" type="presParOf" srcId="{5E00C5EC-118E-459A-8608-56F345C0DF4A}" destId="{1DDAFCB6-F107-4E59-A77B-5284203E60E7}" srcOrd="0" destOrd="0" presId="urn:microsoft.com/office/officeart/2005/8/layout/vList5"/>
    <dgm:cxn modelId="{982F440C-5E5F-4176-832C-C56DAE4B39C4}" type="presParOf" srcId="{1DDAFCB6-F107-4E59-A77B-5284203E60E7}" destId="{15AA3E4A-815B-4BBE-A76C-2A8E42F717CA}" srcOrd="0" destOrd="0" presId="urn:microsoft.com/office/officeart/2005/8/layout/vList5"/>
    <dgm:cxn modelId="{AF056DFB-0DA2-4E03-B78B-26BD91AFACF8}" type="presParOf" srcId="{1DDAFCB6-F107-4E59-A77B-5284203E60E7}" destId="{21D43977-B082-4989-A234-E1A0D959C8F1}" srcOrd="1" destOrd="0" presId="urn:microsoft.com/office/officeart/2005/8/layout/vList5"/>
    <dgm:cxn modelId="{0FF7C403-801E-4ED9-BC74-C7B7E7D0B6DD}" type="presParOf" srcId="{5E00C5EC-118E-459A-8608-56F345C0DF4A}" destId="{0651E024-43BF-415D-A6F0-3AD1B38598AC}" srcOrd="1" destOrd="0" presId="urn:microsoft.com/office/officeart/2005/8/layout/vList5"/>
    <dgm:cxn modelId="{F718E9CE-C19F-45A8-B8C8-D16F7B305A1A}" type="presParOf" srcId="{5E00C5EC-118E-459A-8608-56F345C0DF4A}" destId="{BB1EB0F6-E5B7-4BB4-8730-43EACABA6E9C}" srcOrd="2" destOrd="0" presId="urn:microsoft.com/office/officeart/2005/8/layout/vList5"/>
    <dgm:cxn modelId="{4B38C3EB-11AD-452E-99CA-2E00F840B76F}" type="presParOf" srcId="{BB1EB0F6-E5B7-4BB4-8730-43EACABA6E9C}" destId="{29942BBE-1084-4436-BC9B-6490DB7B5FD4}" srcOrd="0" destOrd="0" presId="urn:microsoft.com/office/officeart/2005/8/layout/vList5"/>
    <dgm:cxn modelId="{70E667D7-7624-4C91-BD0E-A521FE12D28A}" type="presParOf" srcId="{BB1EB0F6-E5B7-4BB4-8730-43EACABA6E9C}" destId="{8D0676CE-932B-4B3E-9A6E-C7D5200B63FF}" srcOrd="1" destOrd="0" presId="urn:microsoft.com/office/officeart/2005/8/layout/vList5"/>
    <dgm:cxn modelId="{AC4BA24A-90DE-415E-9B3D-76865C121A77}" type="presParOf" srcId="{5E00C5EC-118E-459A-8608-56F345C0DF4A}" destId="{27352BB1-2A3B-43F5-B705-AB323AF3D003}" srcOrd="3" destOrd="0" presId="urn:microsoft.com/office/officeart/2005/8/layout/vList5"/>
    <dgm:cxn modelId="{D37477E3-47E6-4405-8AFB-3997AC34D42F}" type="presParOf" srcId="{5E00C5EC-118E-459A-8608-56F345C0DF4A}" destId="{48A16F2A-4904-4243-B787-5080FC8FD16D}" srcOrd="4" destOrd="0" presId="urn:microsoft.com/office/officeart/2005/8/layout/vList5"/>
    <dgm:cxn modelId="{3D90DABF-E34F-4B2F-9007-3AEBFAC53571}" type="presParOf" srcId="{48A16F2A-4904-4243-B787-5080FC8FD16D}" destId="{D5D26678-8804-474F-90B5-FE2498E21775}" srcOrd="0" destOrd="0" presId="urn:microsoft.com/office/officeart/2005/8/layout/vList5"/>
    <dgm:cxn modelId="{D403B109-DE6C-40E6-A65D-2276C0AD0717}" type="presParOf" srcId="{48A16F2A-4904-4243-B787-5080FC8FD16D}" destId="{151D7291-5C03-439F-AF22-2B0F299D9A6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DBA2B-08BA-4895-AD6F-EF1328A857DD}">
      <dsp:nvSpPr>
        <dsp:cNvPr id="0" name=""/>
        <dsp:cNvSpPr/>
      </dsp:nvSpPr>
      <dsp:spPr>
        <a:xfrm rot="10800000">
          <a:off x="360046" y="9015"/>
          <a:ext cx="7712436" cy="1098148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11" tIns="68580" rIns="128016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     Les </a:t>
          </a:r>
          <a:r>
            <a:rPr lang="fr-FR" sz="1800" b="1" kern="1200" dirty="0" smtClean="0"/>
            <a:t>parcours territoriaux </a:t>
          </a:r>
          <a:r>
            <a:rPr lang="fr-FR" sz="1800" kern="1200" dirty="0" smtClean="0"/>
            <a:t>à construire et consolider</a:t>
          </a:r>
          <a:endParaRPr lang="fr-FR" sz="18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   Les </a:t>
          </a:r>
          <a:r>
            <a:rPr lang="fr-FR" sz="1600" kern="1200" dirty="0" smtClean="0"/>
            <a:t>liens à renforcer en proximité (médecine de ville)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   La </a:t>
          </a:r>
          <a:r>
            <a:rPr lang="fr-FR" sz="1600" kern="1200" dirty="0" smtClean="0"/>
            <a:t>place du CHU dans son territoire hémi-régional (recours, gradation des soins)</a:t>
          </a:r>
          <a:endParaRPr lang="fr-FR" sz="1600" kern="1200" dirty="0"/>
        </a:p>
      </dsp:txBody>
      <dsp:txXfrm rot="10800000">
        <a:off x="634583" y="9015"/>
        <a:ext cx="7437899" cy="1098148"/>
      </dsp:txXfrm>
    </dsp:sp>
    <dsp:sp modelId="{7BFCFD7A-7D50-4894-A597-563A0D4EE085}">
      <dsp:nvSpPr>
        <dsp:cNvPr id="0" name=""/>
        <dsp:cNvSpPr/>
      </dsp:nvSpPr>
      <dsp:spPr>
        <a:xfrm>
          <a:off x="31494" y="5301"/>
          <a:ext cx="1121895" cy="104552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D751B-FA44-4307-83F3-E7E5187CA69D}">
      <dsp:nvSpPr>
        <dsp:cNvPr id="0" name=""/>
        <dsp:cNvSpPr/>
      </dsp:nvSpPr>
      <dsp:spPr>
        <a:xfrm rot="10800000">
          <a:off x="644292" y="1264801"/>
          <a:ext cx="7439349" cy="1114196"/>
        </a:xfrm>
        <a:prstGeom prst="homePlat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11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Les </a:t>
          </a:r>
          <a:r>
            <a:rPr lang="fr-FR" sz="1800" b="1" kern="1200" dirty="0" smtClean="0"/>
            <a:t>enjeux sociétaux </a:t>
          </a:r>
          <a:r>
            <a:rPr lang="fr-FR" sz="1800" kern="1200" dirty="0" smtClean="0"/>
            <a:t>à </a:t>
          </a:r>
          <a:r>
            <a:rPr lang="fr-FR" sz="1800" kern="1200" dirty="0" smtClean="0"/>
            <a:t>appréhender et intégrer</a:t>
          </a:r>
        </a:p>
        <a:p>
          <a:pPr lvl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/>
            <a:t>  </a:t>
          </a:r>
          <a:r>
            <a:rPr lang="fr-FR" sz="1600" kern="1200" dirty="0" smtClean="0"/>
            <a:t>Les problématiques sociales et la précarité croissante</a:t>
          </a:r>
        </a:p>
        <a:p>
          <a:pPr lvl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600" kern="1200" dirty="0" smtClean="0"/>
            <a:t>  Le bien vieillir, le virage domiciliaire, les soins palliatifs</a:t>
          </a:r>
          <a:endParaRPr lang="fr-FR" sz="1800" kern="1200" dirty="0"/>
        </a:p>
      </dsp:txBody>
      <dsp:txXfrm rot="10800000">
        <a:off x="922841" y="1264801"/>
        <a:ext cx="7160800" cy="1114196"/>
      </dsp:txXfrm>
    </dsp:sp>
    <dsp:sp modelId="{2A850DB4-1AE6-4A1A-8EFE-D46A4963F285}">
      <dsp:nvSpPr>
        <dsp:cNvPr id="0" name=""/>
        <dsp:cNvSpPr/>
      </dsp:nvSpPr>
      <dsp:spPr>
        <a:xfrm>
          <a:off x="103174" y="1339112"/>
          <a:ext cx="1093353" cy="1024804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06ED9-9F3D-4FCD-8A96-9480BD576D2F}">
      <dsp:nvSpPr>
        <dsp:cNvPr id="0" name=""/>
        <dsp:cNvSpPr/>
      </dsp:nvSpPr>
      <dsp:spPr>
        <a:xfrm rot="10800000">
          <a:off x="790046" y="2796346"/>
          <a:ext cx="7307297" cy="561511"/>
        </a:xfrm>
        <a:prstGeom prst="homePlat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11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   La prise en compte des attentes des </a:t>
          </a:r>
          <a:r>
            <a:rPr lang="fr-FR" sz="1800" b="1" kern="1200" dirty="0" smtClean="0"/>
            <a:t>patients et usagers</a:t>
          </a:r>
          <a:endParaRPr lang="fr-FR" sz="1800" kern="1200" dirty="0"/>
        </a:p>
      </dsp:txBody>
      <dsp:txXfrm rot="10800000">
        <a:off x="930424" y="2796346"/>
        <a:ext cx="7166919" cy="561511"/>
      </dsp:txXfrm>
    </dsp:sp>
    <dsp:sp modelId="{90E28435-A9EA-4ABC-B02A-0CBF91D79A6A}">
      <dsp:nvSpPr>
        <dsp:cNvPr id="0" name=""/>
        <dsp:cNvSpPr/>
      </dsp:nvSpPr>
      <dsp:spPr>
        <a:xfrm>
          <a:off x="43766" y="2528022"/>
          <a:ext cx="1097351" cy="999300"/>
        </a:xfrm>
        <a:prstGeom prst="ellipse">
          <a:avLst/>
        </a:prstGeom>
        <a:blipFill>
          <a:blip xmlns:r="http://schemas.openxmlformats.org/officeDocument/2006/relationships" r:embed="rId4" cstate="print">
            <a:duotone>
              <a:schemeClr val="accent5">
                <a:hueOff val="-7121577"/>
                <a:satOff val="31745"/>
                <a:lumOff val="2805"/>
                <a:alphaOff val="0"/>
                <a:shade val="20000"/>
                <a:satMod val="200000"/>
              </a:schemeClr>
              <a:schemeClr val="accent5">
                <a:hueOff val="-7121577"/>
                <a:satOff val="31745"/>
                <a:lumOff val="2805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843931-1F62-4149-A4B0-2BE0D0546FEA}">
      <dsp:nvSpPr>
        <dsp:cNvPr id="0" name=""/>
        <dsp:cNvSpPr/>
      </dsp:nvSpPr>
      <dsp:spPr>
        <a:xfrm rot="10800000">
          <a:off x="720093" y="3865553"/>
          <a:ext cx="7344817" cy="762813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11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L’adaptation de nos modes de travail</a:t>
          </a:r>
          <a:r>
            <a:rPr lang="fr-FR" sz="1800" kern="1200" dirty="0" smtClean="0"/>
            <a:t> pour répondre aux attentes des professionnels, améliorer le bien-être au travail et stabiliser nos équipes </a:t>
          </a:r>
          <a:endParaRPr lang="fr-FR" sz="1800" kern="1200" dirty="0"/>
        </a:p>
      </dsp:txBody>
      <dsp:txXfrm rot="10800000">
        <a:off x="910796" y="3865553"/>
        <a:ext cx="7154114" cy="762813"/>
      </dsp:txXfrm>
    </dsp:sp>
    <dsp:sp modelId="{6D2C4E3B-5D62-40E7-80B6-2C60AA833DE0}">
      <dsp:nvSpPr>
        <dsp:cNvPr id="0" name=""/>
        <dsp:cNvSpPr/>
      </dsp:nvSpPr>
      <dsp:spPr>
        <a:xfrm>
          <a:off x="0" y="3675847"/>
          <a:ext cx="1104898" cy="1040560"/>
        </a:xfrm>
        <a:prstGeom prst="ellipse">
          <a:avLst/>
        </a:prstGeom>
        <a:blipFill>
          <a:blip xmlns:r="http://schemas.openxmlformats.org/officeDocument/2006/relationships" r:embed="rId5" cstate="print">
            <a:duotone>
              <a:schemeClr val="accent5">
                <a:hueOff val="-10682366"/>
                <a:satOff val="47617"/>
                <a:lumOff val="4207"/>
                <a:alphaOff val="0"/>
                <a:shade val="20000"/>
                <a:satMod val="200000"/>
              </a:schemeClr>
              <a:schemeClr val="accent5">
                <a:hueOff val="-10682366"/>
                <a:satOff val="47617"/>
                <a:lumOff val="4207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43977-B082-4989-A234-E1A0D959C8F1}">
      <dsp:nvSpPr>
        <dsp:cNvPr id="0" name=""/>
        <dsp:cNvSpPr/>
      </dsp:nvSpPr>
      <dsp:spPr>
        <a:xfrm rot="5400000">
          <a:off x="5022426" y="-1915976"/>
          <a:ext cx="1147402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Cultiver et faciliter les liens avec la médecine de ville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Organiser des échanges de bonnes pratiques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 rot="-5400000">
        <a:off x="2962655" y="199807"/>
        <a:ext cx="5210932" cy="1035378"/>
      </dsp:txXfrm>
    </dsp:sp>
    <dsp:sp modelId="{15AA3E4A-815B-4BBE-A76C-2A8E42F717CA}">
      <dsp:nvSpPr>
        <dsp:cNvPr id="0" name=""/>
        <dsp:cNvSpPr/>
      </dsp:nvSpPr>
      <dsp:spPr>
        <a:xfrm>
          <a:off x="0" y="368"/>
          <a:ext cx="2962656" cy="14342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/>
            <a:t>Renforcer nos liens et améliorer nos interfaces </a:t>
          </a:r>
          <a:endParaRPr lang="fr-FR" sz="2200" kern="1200" dirty="0"/>
        </a:p>
      </dsp:txBody>
      <dsp:txXfrm>
        <a:off x="70014" y="70382"/>
        <a:ext cx="2822628" cy="1294224"/>
      </dsp:txXfrm>
    </dsp:sp>
    <dsp:sp modelId="{8D0676CE-932B-4B3E-9A6E-C7D5200B63FF}">
      <dsp:nvSpPr>
        <dsp:cNvPr id="0" name=""/>
        <dsp:cNvSpPr/>
      </dsp:nvSpPr>
      <dsp:spPr>
        <a:xfrm rot="5400000">
          <a:off x="4842155" y="-253164"/>
          <a:ext cx="1497015" cy="5261800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Cancérologie, soins non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programmés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filière personnes âgées…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Selon le principe de gradation des soins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Prévoir ensemble la réponse aux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enjeux : vieillissement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virage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domiciliaire,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prévention et dépistage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, </a:t>
          </a: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précarité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 rot="-5400000">
        <a:off x="2959763" y="1702306"/>
        <a:ext cx="5188722" cy="1350859"/>
      </dsp:txXfrm>
    </dsp:sp>
    <dsp:sp modelId="{29942BBE-1084-4436-BC9B-6490DB7B5FD4}">
      <dsp:nvSpPr>
        <dsp:cNvPr id="0" name=""/>
        <dsp:cNvSpPr/>
      </dsp:nvSpPr>
      <dsp:spPr>
        <a:xfrm>
          <a:off x="0" y="1506334"/>
          <a:ext cx="2959762" cy="174280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/>
            <a:t>Construire ensemble les parcours et les filières territoriales </a:t>
          </a:r>
          <a:endParaRPr lang="fr-FR" sz="2200" kern="1200" dirty="0"/>
        </a:p>
      </dsp:txBody>
      <dsp:txXfrm>
        <a:off x="85077" y="1591411"/>
        <a:ext cx="2789608" cy="1572649"/>
      </dsp:txXfrm>
    </dsp:sp>
    <dsp:sp modelId="{151D7291-5C03-439F-AF22-2B0F299D9A63}">
      <dsp:nvSpPr>
        <dsp:cNvPr id="0" name=""/>
        <dsp:cNvSpPr/>
      </dsp:nvSpPr>
      <dsp:spPr>
        <a:xfrm rot="5400000">
          <a:off x="5022426" y="1289750"/>
          <a:ext cx="1147402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La consolidation des équipes médicales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L’</a:t>
          </a:r>
          <a:r>
            <a:rPr lang="fr-FR" sz="1600" b="0" kern="1200" dirty="0" err="1" smtClean="0">
              <a:solidFill>
                <a:schemeClr val="tx2"/>
              </a:solidFill>
              <a:latin typeface="+mn-lt"/>
              <a:ea typeface="+mn-ea"/>
              <a:cs typeface="+mn-cs"/>
            </a:rPr>
            <a:t>universitarisation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L’innovation, la recherche, l’intelligence artificielle </a:t>
          </a:r>
          <a:endParaRPr lang="fr-FR" sz="1600" b="0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 rot="-5400000">
        <a:off x="2962655" y="3405533"/>
        <a:ext cx="5210932" cy="1035378"/>
      </dsp:txXfrm>
    </dsp:sp>
    <dsp:sp modelId="{D5D26678-8804-474F-90B5-FE2498E21775}">
      <dsp:nvSpPr>
        <dsp:cNvPr id="0" name=""/>
        <dsp:cNvSpPr/>
      </dsp:nvSpPr>
      <dsp:spPr>
        <a:xfrm>
          <a:off x="0" y="3320850"/>
          <a:ext cx="2962656" cy="120474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/>
            <a:t>Un soutien du CHU, acteur de recours, sur des actions telles que :</a:t>
          </a:r>
          <a:endParaRPr lang="fr-FR" sz="2200" kern="1200" dirty="0"/>
        </a:p>
      </dsp:txBody>
      <dsp:txXfrm>
        <a:off x="58811" y="3379661"/>
        <a:ext cx="2845034" cy="1087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8BCFB-73AD-4C81-9093-65FF92FE9DC9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43450"/>
            <a:ext cx="5438775" cy="3881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AD0B5-0979-49D2-9221-D1572FB207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0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</a:t>
            </a:r>
            <a:r>
              <a:rPr lang="fr-FR" baseline="0" dirty="0" smtClean="0"/>
              <a:t> a paru essentiel d’intégrer les enjeux des partenaires et des instances non seulement dans la conduite du PE mais aussi son élaboration même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AD0B5-0979-49D2-9221-D1572FB2071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80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JUNON\Communic\Direction de la communication\Charte Graphique\Charte graphique-2017-final\Modèle PowerPoint\fond-couv-P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6120680" cy="1470025"/>
          </a:xfrm>
        </p:spPr>
        <p:txBody>
          <a:bodyPr/>
          <a:lstStyle>
            <a:lvl1pPr algn="ctr">
              <a:defRPr sz="4400" b="0" cap="small" baseline="0">
                <a:solidFill>
                  <a:schemeClr val="bg1"/>
                </a:solidFill>
                <a:latin typeface="Phenomena ExtraBold" pitchFamily="50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120680" cy="12961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867400" y="6308725"/>
            <a:ext cx="1944688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E92D97-2946-4D35-A8C1-A391D55EEB58}" type="datetimeFigureOut">
              <a:rPr lang="fr-FR"/>
              <a:pPr>
                <a:defRPr/>
              </a:pPr>
              <a:t>13/05/2025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80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1" cap="sm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66700" indent="-266700">
              <a:buSzPct val="100000"/>
              <a:buFontTx/>
              <a:buBlip>
                <a:blip r:embed="rId2"/>
              </a:buBlip>
              <a:defRPr sz="2400" b="1">
                <a:solidFill>
                  <a:schemeClr val="tx2"/>
                </a:solidFill>
              </a:defRPr>
            </a:lvl1pPr>
            <a:lvl2pPr marL="714375" indent="-257175">
              <a:buSzPct val="100000"/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2pPr>
            <a:lvl3pPr marL="1162050" indent="-247650">
              <a:buSzPct val="100000"/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3pPr>
            <a:lvl4pPr marL="1714500" indent="-342900">
              <a:buFont typeface="Arial" panose="020B0604020202020204" pitchFamily="34" charset="0"/>
              <a:buChar char="•"/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17/07/2017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17DD3-44D0-4675-92D2-0513A4A67AB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371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A9DC0-6D68-4707-A9C9-003622279D0A}" type="datetimeFigureOut">
              <a:rPr lang="fr-FR"/>
              <a:pPr>
                <a:defRPr/>
              </a:pPr>
              <a:t>13/05/2025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059B51-3FD2-47CB-9D62-5887312F71D4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1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small">
          <a:solidFill>
            <a:schemeClr val="tx2"/>
          </a:solidFill>
          <a:latin typeface="Phenomena ExtraBold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Blip>
          <a:blip r:embed="rId5"/>
        </a:buBlip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263525" algn="l" rtl="0" eaLnBrk="1" fontAlgn="base" hangingPunct="1">
        <a:spcBef>
          <a:spcPct val="20000"/>
        </a:spcBef>
        <a:spcAft>
          <a:spcPct val="0"/>
        </a:spcAft>
        <a:buBlip>
          <a:blip r:embed="rId5"/>
        </a:buBlip>
        <a:defRPr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268288" algn="l" rtl="0" eaLnBrk="1" fontAlgn="base" hangingPunct="1">
        <a:spcBef>
          <a:spcPct val="20000"/>
        </a:spcBef>
        <a:spcAft>
          <a:spcPct val="0"/>
        </a:spcAft>
        <a:buBlip>
          <a:blip r:embed="rId5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3356992"/>
            <a:ext cx="4320691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b="1" cap="all" dirty="0" smtClean="0"/>
              <a:t>PROJET D’ETABLISSEMENT</a:t>
            </a:r>
            <a:br>
              <a:rPr lang="fr-FR" b="1" cap="all" dirty="0" smtClean="0"/>
            </a:br>
            <a:r>
              <a:rPr lang="fr-FR" sz="1600" b="1" cap="all" dirty="0"/>
              <a:t>-</a:t>
            </a:r>
            <a:r>
              <a:rPr lang="fr-FR" b="1" cap="all" dirty="0" smtClean="0"/>
              <a:t/>
            </a:r>
            <a:br>
              <a:rPr lang="fr-FR" b="1" cap="all" dirty="0" smtClean="0"/>
            </a:br>
            <a:r>
              <a:rPr lang="fr-FR" b="1" cap="all" dirty="0" smtClean="0"/>
              <a:t>CONSULTATION DES PARTENAIRES et instances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19672" cy="2133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4650" y="1169368"/>
            <a:ext cx="8229600" cy="581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CONSTRUIRE LE PROJET D’ETABLISSEMENT AVEC NOS PARTENAIRES </a:t>
            </a:r>
            <a:r>
              <a:rPr lang="fr-FR" dirty="0" smtClean="0"/>
              <a:t>ET NOS INSTANCES </a:t>
            </a:r>
            <a:endParaRPr lang="fr-FR" dirty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23528" y="2267682"/>
            <a:ext cx="8424936" cy="4421088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fr-FR" sz="2400" b="1" dirty="0"/>
              <a:t>Souhait </a:t>
            </a:r>
            <a:r>
              <a:rPr lang="fr-FR" sz="2400" b="1" dirty="0" smtClean="0"/>
              <a:t>fort exprimé lors de la construction de la méthodologie du PE de </a:t>
            </a:r>
            <a:r>
              <a:rPr lang="fr-FR" sz="2400" b="1" dirty="0"/>
              <a:t>travailler en association avec tous les professionnels du </a:t>
            </a:r>
            <a:r>
              <a:rPr lang="fr-FR" sz="2400" b="1" dirty="0" smtClean="0"/>
              <a:t>CHU, </a:t>
            </a:r>
            <a:r>
              <a:rPr lang="fr-FR" sz="2400" b="1" dirty="0"/>
              <a:t>mais aussi </a:t>
            </a:r>
            <a:r>
              <a:rPr lang="fr-FR" sz="2400" b="1" u="sng" dirty="0"/>
              <a:t>tous les partenaires du </a:t>
            </a:r>
            <a:r>
              <a:rPr lang="fr-FR" sz="2400" b="1" u="sng" dirty="0" smtClean="0"/>
              <a:t>CHU</a:t>
            </a:r>
          </a:p>
          <a:p>
            <a:pPr marL="447675" lvl="2" indent="0">
              <a:buNone/>
            </a:pPr>
            <a:endParaRPr lang="fr-FR" dirty="0"/>
          </a:p>
          <a:p>
            <a:pPr marL="457200" lvl="1" indent="0">
              <a:buSzTx/>
              <a:buNone/>
            </a:pPr>
            <a:endParaRPr lang="fr-FR" dirty="0" smtClean="0"/>
          </a:p>
          <a:p>
            <a:pPr marL="0" indent="0">
              <a:buSzTx/>
              <a:buNone/>
            </a:pPr>
            <a:r>
              <a:rPr lang="fr-FR" dirty="0" smtClean="0"/>
              <a:t>Les partenaires/ instances  interrogés  : </a:t>
            </a:r>
          </a:p>
          <a:p>
            <a:pPr>
              <a:buSzTx/>
              <a:buFontTx/>
              <a:buChar char="-"/>
            </a:pPr>
            <a:r>
              <a:rPr lang="fr-FR" dirty="0" smtClean="0"/>
              <a:t>Directoire, Conseil de surveillance, CODIR, CME, Bureau CME, Comité des cadres supérieurs, Commissions des Usagers, Comité </a:t>
            </a:r>
            <a:r>
              <a:rPr lang="fr-FR" dirty="0"/>
              <a:t>des chefs de pôles, Organisation syndicales, CSE, CSIRMT, </a:t>
            </a:r>
            <a:r>
              <a:rPr lang="fr-FR" dirty="0" smtClean="0"/>
              <a:t>Amphi </a:t>
            </a:r>
            <a:r>
              <a:rPr lang="fr-FR" dirty="0"/>
              <a:t>des managers  </a:t>
            </a:r>
          </a:p>
          <a:p>
            <a:pPr>
              <a:buSzTx/>
              <a:buFontTx/>
              <a:buChar char="-"/>
            </a:pPr>
            <a:r>
              <a:rPr lang="fr-FR" dirty="0"/>
              <a:t>Etablissements du GHT, Etablissements </a:t>
            </a:r>
            <a:r>
              <a:rPr lang="fr-FR" dirty="0" smtClean="0"/>
              <a:t>supports de GHT </a:t>
            </a:r>
            <a:r>
              <a:rPr lang="fr-FR" dirty="0"/>
              <a:t>du </a:t>
            </a:r>
            <a:r>
              <a:rPr lang="fr-FR" dirty="0" smtClean="0"/>
              <a:t>territoire, </a:t>
            </a:r>
            <a:r>
              <a:rPr lang="fr-FR" dirty="0"/>
              <a:t>CRLCC, CHU de CAEN </a:t>
            </a:r>
          </a:p>
          <a:p>
            <a:pPr>
              <a:buSzTx/>
              <a:buFontTx/>
              <a:buChar char="-"/>
            </a:pPr>
            <a:r>
              <a:rPr lang="fr-FR" dirty="0" smtClean="0"/>
              <a:t>Information : Université, Métropole</a:t>
            </a:r>
            <a:r>
              <a:rPr lang="fr-FR" dirty="0"/>
              <a:t>, </a:t>
            </a:r>
            <a:r>
              <a:rPr lang="fr-FR" dirty="0" smtClean="0"/>
              <a:t>Région, </a:t>
            </a:r>
            <a:r>
              <a:rPr lang="fr-FR" dirty="0" smtClean="0"/>
              <a:t>ARS</a:t>
            </a:r>
            <a:endParaRPr lang="fr-FR" alt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1" y="-175"/>
            <a:ext cx="936104" cy="1233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885931"/>
            <a:ext cx="8229600" cy="581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pour les instances  : les éléments importants dans l’approche </a:t>
            </a:r>
            <a:endParaRPr lang="fr-FR" sz="2400" u="sng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" y="-175"/>
            <a:ext cx="936104" cy="123328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5350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0" dirty="0" smtClean="0"/>
              <a:t>Mener l’évaluation des précédents projets d’établissement, projet médical, et projet soignant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0" dirty="0" smtClean="0"/>
              <a:t>Se projeter à 10-15 ans avant de définir les actions à plus courte échéance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0" dirty="0" smtClean="0"/>
              <a:t>Impliquer tous les professionnels du CHU, dans une démarche participative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0" dirty="0" smtClean="0"/>
              <a:t>Réaliser 1 projet d’établissement, qui regroupe : le projet médico-soignant, le projet social, le projet managérial, le projet logistique, etc…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0" dirty="0" smtClean="0"/>
              <a:t>Prendre </a:t>
            </a:r>
            <a:r>
              <a:rPr lang="fr-FR" b="0" dirty="0"/>
              <a:t>la responsabilité de faire des </a:t>
            </a:r>
            <a:r>
              <a:rPr lang="fr-FR" b="0" dirty="0" smtClean="0"/>
              <a:t>choix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1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026570"/>
            <a:ext cx="8229600" cy="581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pour les instances  : les </a:t>
            </a:r>
            <a:r>
              <a:rPr lang="fr-FR" dirty="0" smtClean="0"/>
              <a:t>enjeux les plus importants</a:t>
            </a:r>
            <a:endParaRPr lang="fr-FR" sz="2400" u="sng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" y="-175"/>
            <a:ext cx="936104" cy="1233280"/>
          </a:xfrm>
          <a:prstGeom prst="rect">
            <a:avLst/>
          </a:prstGeom>
        </p:spPr>
      </p:pic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401545515"/>
              </p:ext>
            </p:extLst>
          </p:nvPr>
        </p:nvGraphicFramePr>
        <p:xfrm>
          <a:off x="323528" y="1982086"/>
          <a:ext cx="8496944" cy="4759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86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067569"/>
            <a:ext cx="8229600" cy="581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pour les instances  : </a:t>
            </a:r>
            <a:r>
              <a:rPr lang="fr-FR" dirty="0" smtClean="0"/>
              <a:t>suite des sujets mis en avant</a:t>
            </a:r>
            <a:endParaRPr lang="fr-FR" sz="2400" u="sng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" y="-175"/>
            <a:ext cx="936104" cy="1233280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6147488" y="3298581"/>
            <a:ext cx="2664296" cy="1368152"/>
            <a:chOff x="1475656" y="4934781"/>
            <a:chExt cx="2664296" cy="1368152"/>
          </a:xfrm>
          <a:solidFill>
            <a:srgbClr val="00B0F0"/>
          </a:solidFill>
        </p:grpSpPr>
        <p:sp>
          <p:nvSpPr>
            <p:cNvPr id="3" name="Ellipse 2"/>
            <p:cNvSpPr/>
            <p:nvPr/>
          </p:nvSpPr>
          <p:spPr>
            <a:xfrm>
              <a:off x="1475656" y="4934781"/>
              <a:ext cx="2664296" cy="13681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689458" y="5304217"/>
              <a:ext cx="2088232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1"/>
              <a:r>
                <a:rPr lang="fr-FR" b="1" dirty="0" smtClean="0">
                  <a:solidFill>
                    <a:schemeClr val="bg1"/>
                  </a:solidFill>
                </a:rPr>
                <a:t>L’intelligence </a:t>
              </a:r>
              <a:r>
                <a:rPr lang="fr-FR" b="1" dirty="0">
                  <a:solidFill>
                    <a:schemeClr val="bg1"/>
                  </a:solidFill>
                </a:rPr>
                <a:t>artificielle</a:t>
              </a: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071372" y="5007125"/>
            <a:ext cx="2693617" cy="1368152"/>
            <a:chOff x="1435151" y="4914263"/>
            <a:chExt cx="2693617" cy="1368152"/>
          </a:xfrm>
        </p:grpSpPr>
        <p:sp>
          <p:nvSpPr>
            <p:cNvPr id="9" name="Ellipse 8"/>
            <p:cNvSpPr/>
            <p:nvPr/>
          </p:nvSpPr>
          <p:spPr>
            <a:xfrm>
              <a:off x="1464472" y="4914263"/>
              <a:ext cx="2664296" cy="13681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435151" y="5275173"/>
              <a:ext cx="24680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fr-FR" b="1" dirty="0" smtClean="0">
                  <a:solidFill>
                    <a:schemeClr val="bg1"/>
                  </a:solidFill>
                </a:rPr>
                <a:t>La soutenabilité </a:t>
              </a:r>
              <a:r>
                <a:rPr lang="fr-FR" b="1" dirty="0">
                  <a:solidFill>
                    <a:schemeClr val="bg1"/>
                  </a:solidFill>
                </a:rPr>
                <a:t>environnementale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702735" y="4941168"/>
            <a:ext cx="3311700" cy="1401324"/>
            <a:chOff x="1340020" y="4934781"/>
            <a:chExt cx="2799932" cy="1368152"/>
          </a:xfrm>
          <a:solidFill>
            <a:schemeClr val="tx2">
              <a:lumMod val="75000"/>
            </a:schemeClr>
          </a:solidFill>
        </p:grpSpPr>
        <p:sp>
          <p:nvSpPr>
            <p:cNvPr id="12" name="Ellipse 11"/>
            <p:cNvSpPr/>
            <p:nvPr/>
          </p:nvSpPr>
          <p:spPr>
            <a:xfrm>
              <a:off x="1475656" y="4934781"/>
              <a:ext cx="2664296" cy="13681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340020" y="5269743"/>
              <a:ext cx="2709537" cy="6310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1" algn="ctr"/>
              <a:r>
                <a:rPr lang="fr-FR" b="1" dirty="0" smtClean="0">
                  <a:solidFill>
                    <a:schemeClr val="bg1"/>
                  </a:solidFill>
                </a:rPr>
                <a:t>L’évolution </a:t>
              </a:r>
              <a:r>
                <a:rPr lang="fr-FR" b="1" dirty="0">
                  <a:solidFill>
                    <a:schemeClr val="bg1"/>
                  </a:solidFill>
                </a:rPr>
                <a:t>des secteurs résidentiels (USLD)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572699" y="2119329"/>
            <a:ext cx="2997346" cy="1568201"/>
            <a:chOff x="1187624" y="1436244"/>
            <a:chExt cx="2664296" cy="1368152"/>
          </a:xfrm>
          <a:solidFill>
            <a:srgbClr val="00B050"/>
          </a:solidFill>
        </p:grpSpPr>
        <p:sp>
          <p:nvSpPr>
            <p:cNvPr id="14" name="Ellipse 13"/>
            <p:cNvSpPr/>
            <p:nvPr/>
          </p:nvSpPr>
          <p:spPr>
            <a:xfrm>
              <a:off x="1187624" y="1436244"/>
              <a:ext cx="2664296" cy="13681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547664" y="1643693"/>
              <a:ext cx="2016224" cy="10472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La prévention pour nos patients, et nos professionnels</a:t>
              </a:r>
            </a:p>
            <a:p>
              <a:endParaRPr lang="fr-FR" dirty="0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122382" y="3008882"/>
            <a:ext cx="3225482" cy="1680607"/>
            <a:chOff x="747192" y="3233774"/>
            <a:chExt cx="2664296" cy="1428179"/>
          </a:xfrm>
        </p:grpSpPr>
        <p:sp>
          <p:nvSpPr>
            <p:cNvPr id="18" name="Ellipse 17"/>
            <p:cNvSpPr/>
            <p:nvPr/>
          </p:nvSpPr>
          <p:spPr>
            <a:xfrm>
              <a:off x="747192" y="3233774"/>
              <a:ext cx="2664296" cy="1368152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852149" y="3406520"/>
              <a:ext cx="2016224" cy="1255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 algn="ctr"/>
              <a:r>
                <a:rPr lang="fr-FR" b="1" dirty="0">
                  <a:solidFill>
                    <a:schemeClr val="bg1"/>
                  </a:solidFill>
                </a:rPr>
                <a:t>L’articulation entre </a:t>
              </a:r>
              <a:r>
                <a:rPr lang="fr-FR" b="1" dirty="0" smtClean="0">
                  <a:solidFill>
                    <a:schemeClr val="bg1"/>
                  </a:solidFill>
                </a:rPr>
                <a:t>activités </a:t>
              </a:r>
              <a:r>
                <a:rPr lang="fr-FR" b="1" dirty="0">
                  <a:solidFill>
                    <a:schemeClr val="bg1"/>
                  </a:solidFill>
                </a:rPr>
                <a:t>programmées et non programmées</a:t>
              </a:r>
            </a:p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0828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4035" y="980728"/>
            <a:ext cx="8229600" cy="581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Pour nos </a:t>
            </a:r>
            <a:r>
              <a:rPr lang="fr-FR" dirty="0" smtClean="0"/>
              <a:t>partenaires (ville et hôpitaux) </a:t>
            </a:r>
            <a:r>
              <a:rPr lang="fr-FR" dirty="0" smtClean="0"/>
              <a:t>: les principaux enjeux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" y="-175"/>
            <a:ext cx="936104" cy="1233280"/>
          </a:xfrm>
          <a:prstGeom prst="rect">
            <a:avLst/>
          </a:prstGeom>
        </p:spPr>
      </p:pic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265228"/>
              </p:ext>
            </p:extLst>
          </p:nvPr>
        </p:nvGraphicFramePr>
        <p:xfrm>
          <a:off x="505350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46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Modèle_Powerpoint</Template>
  <TotalTime>924</TotalTime>
  <Words>472</Words>
  <Application>Microsoft Office PowerPoint</Application>
  <PresentationFormat>Affichage à l'écran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Phenomena ExtraBold</vt:lpstr>
      <vt:lpstr>Wingdings</vt:lpstr>
      <vt:lpstr>modèle_ppt</vt:lpstr>
      <vt:lpstr>PROJET D’ETABLISSEMENT - CONSULTATION DES PARTENAIRES et instances </vt:lpstr>
      <vt:lpstr>CONSTRUIRE LE PROJET D’ETABLISSEMENT AVEC NOS PARTENAIRES ET NOS INSTANCES </vt:lpstr>
      <vt:lpstr>pour les instances  : les éléments importants dans l’approche </vt:lpstr>
      <vt:lpstr>pour les instances  : les enjeux les plus importants</vt:lpstr>
      <vt:lpstr>pour les instances  : suite des sujets mis en avant</vt:lpstr>
      <vt:lpstr>Pour nos partenaires (ville et hôpitaux) : les principaux enjeux 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FEVRE, Celine</dc:creator>
  <cp:lastModifiedBy>GUERNER, Louise</cp:lastModifiedBy>
  <cp:revision>102</cp:revision>
  <cp:lastPrinted>2017-07-17T08:09:40Z</cp:lastPrinted>
  <dcterms:created xsi:type="dcterms:W3CDTF">2024-01-31T13:36:04Z</dcterms:created>
  <dcterms:modified xsi:type="dcterms:W3CDTF">2025-05-13T10:10:49Z</dcterms:modified>
</cp:coreProperties>
</file>