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147377540" r:id="rId3"/>
    <p:sldId id="2147377501" r:id="rId4"/>
    <p:sldId id="2147377513" r:id="rId5"/>
    <p:sldId id="2147377548" r:id="rId6"/>
    <p:sldId id="2147377554" r:id="rId7"/>
    <p:sldId id="2147377517" r:id="rId8"/>
    <p:sldId id="2147377552" r:id="rId9"/>
    <p:sldId id="2147377544" r:id="rId10"/>
    <p:sldId id="2147377553" r:id="rId11"/>
  </p:sldIdLst>
  <p:sldSz cx="12192000" cy="6858000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SSE, David" initials="BD" lastIdx="1" clrIdx="0">
    <p:extLst>
      <p:ext uri="{19B8F6BF-5375-455C-9EA6-DF929625EA0E}">
        <p15:presenceInfo xmlns:p15="http://schemas.microsoft.com/office/powerpoint/2012/main" userId="S-1-5-21-1321665950-11692542-1221738049-1270" providerId="AD"/>
      </p:ext>
    </p:extLst>
  </p:cmAuthor>
  <p:cmAuthor id="2" name="GUERNER, Louise" initials="GL" lastIdx="2" clrIdx="1">
    <p:extLst>
      <p:ext uri="{19B8F6BF-5375-455C-9EA6-DF929625EA0E}">
        <p15:presenceInfo xmlns:p15="http://schemas.microsoft.com/office/powerpoint/2012/main" userId="S-1-5-21-1321665950-11692542-1221738049-1090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5A00"/>
    <a:srgbClr val="B527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8" autoAdjust="0"/>
    <p:restoredTop sz="94720" autoAdjust="0"/>
  </p:normalViewPr>
  <p:slideViewPr>
    <p:cSldViewPr>
      <p:cViewPr>
        <p:scale>
          <a:sx n="80" d="100"/>
          <a:sy n="80" d="100"/>
        </p:scale>
        <p:origin x="2166" y="8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4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F71D27-CC23-4D9B-A8DE-8F05BFDEE4CD}" type="doc">
      <dgm:prSet loTypeId="urn:microsoft.com/office/officeart/2005/8/layout/arrow2" loCatId="process" qsTypeId="urn:microsoft.com/office/officeart/2005/8/quickstyle/simple5" qsCatId="simple" csTypeId="urn:microsoft.com/office/officeart/2005/8/colors/accent1_2" csCatId="accent1" phldr="1"/>
      <dgm:spPr/>
    </dgm:pt>
    <dgm:pt modelId="{08BAD0B0-48DA-486E-9CBE-90F8F9236A50}">
      <dgm:prSet phldrT="[Texte]" custT="1"/>
      <dgm:spPr/>
      <dgm:t>
        <a:bodyPr/>
        <a:lstStyle/>
        <a:p>
          <a:endParaRPr lang="fr-FR" sz="1800" dirty="0"/>
        </a:p>
      </dgm:t>
    </dgm:pt>
    <dgm:pt modelId="{71AAD8C9-D5FD-4E30-ADEA-9F6C69B56984}" type="parTrans" cxnId="{51430621-6AFA-49BE-8974-B5102A5264BC}">
      <dgm:prSet/>
      <dgm:spPr/>
      <dgm:t>
        <a:bodyPr/>
        <a:lstStyle/>
        <a:p>
          <a:endParaRPr lang="fr-FR"/>
        </a:p>
      </dgm:t>
    </dgm:pt>
    <dgm:pt modelId="{A75792D6-2F2C-4BC3-B6F2-987E7B3B597E}" type="sibTrans" cxnId="{51430621-6AFA-49BE-8974-B5102A5264BC}">
      <dgm:prSet/>
      <dgm:spPr/>
      <dgm:t>
        <a:bodyPr/>
        <a:lstStyle/>
        <a:p>
          <a:endParaRPr lang="fr-FR"/>
        </a:p>
      </dgm:t>
    </dgm:pt>
    <dgm:pt modelId="{543BCA27-6D85-4C96-B56D-5FA4EFCE5D35}">
      <dgm:prSet phldrT="[Texte]" custT="1"/>
      <dgm:spPr/>
      <dgm:t>
        <a:bodyPr/>
        <a:lstStyle/>
        <a:p>
          <a:r>
            <a:rPr lang="fr-FR" sz="1800" b="1" dirty="0" smtClean="0">
              <a:solidFill>
                <a:schemeClr val="tx2"/>
              </a:solidFill>
              <a:effectLst/>
            </a:rPr>
            <a:t>1998 : </a:t>
          </a:r>
          <a:r>
            <a:rPr lang="fr-FR" sz="1800" dirty="0" smtClean="0">
              <a:solidFill>
                <a:schemeClr val="tx2"/>
              </a:solidFill>
              <a:effectLst/>
            </a:rPr>
            <a:t>Création de la Fédération </a:t>
          </a:r>
          <a:r>
            <a:rPr lang="fr-FR" sz="1800" dirty="0" smtClean="0">
              <a:solidFill>
                <a:schemeClr val="tx2"/>
              </a:solidFill>
              <a:effectLst/>
            </a:rPr>
            <a:t>de Cancérologie </a:t>
          </a:r>
        </a:p>
        <a:p>
          <a:r>
            <a:rPr lang="fr-FR" sz="1400" dirty="0" smtClean="0">
              <a:solidFill>
                <a:schemeClr val="tx2"/>
              </a:solidFill>
              <a:effectLst/>
            </a:rPr>
            <a:t>Circulaire </a:t>
          </a:r>
          <a:r>
            <a:rPr lang="fr-FR" sz="1400" dirty="0" smtClean="0">
              <a:solidFill>
                <a:schemeClr val="tx2"/>
              </a:solidFill>
              <a:effectLst/>
            </a:rPr>
            <a:t>du </a:t>
          </a:r>
          <a:r>
            <a:rPr lang="fr-FR" sz="1400" b="1" dirty="0" smtClean="0">
              <a:solidFill>
                <a:schemeClr val="tx2"/>
              </a:solidFill>
              <a:effectLst/>
            </a:rPr>
            <a:t>16/12/1997</a:t>
          </a:r>
          <a:r>
            <a:rPr lang="fr-FR" sz="1400" dirty="0" smtClean="0">
              <a:solidFill>
                <a:schemeClr val="tx2"/>
              </a:solidFill>
              <a:effectLst/>
            </a:rPr>
            <a:t> définissant les priorités de la politique d’organisation des soins </a:t>
          </a:r>
          <a:endParaRPr lang="fr-FR" sz="2400" dirty="0" smtClean="0">
            <a:solidFill>
              <a:schemeClr val="tx2"/>
            </a:solidFill>
            <a:effectLst/>
          </a:endParaRPr>
        </a:p>
        <a:p>
          <a:endParaRPr lang="fr-FR" sz="1800" dirty="0"/>
        </a:p>
      </dgm:t>
    </dgm:pt>
    <dgm:pt modelId="{E0D20FEF-0BE5-4E9C-916F-8F6D35F4C35E}" type="parTrans" cxnId="{A9805361-81AE-475D-8AD4-2F651DACCE5A}">
      <dgm:prSet/>
      <dgm:spPr/>
      <dgm:t>
        <a:bodyPr/>
        <a:lstStyle/>
        <a:p>
          <a:endParaRPr lang="fr-FR"/>
        </a:p>
      </dgm:t>
    </dgm:pt>
    <dgm:pt modelId="{96D18AF2-7FBB-4AAF-9791-6B244CD05BC7}" type="sibTrans" cxnId="{A9805361-81AE-475D-8AD4-2F651DACCE5A}">
      <dgm:prSet/>
      <dgm:spPr/>
      <dgm:t>
        <a:bodyPr/>
        <a:lstStyle/>
        <a:p>
          <a:endParaRPr lang="fr-FR"/>
        </a:p>
      </dgm:t>
    </dgm:pt>
    <dgm:pt modelId="{42478E68-ABD3-495E-B787-72DD8B6C6DB6}">
      <dgm:prSet phldrT="[Texte]" custT="1"/>
      <dgm:spPr/>
      <dgm:t>
        <a:bodyPr/>
        <a:lstStyle/>
        <a:p>
          <a:r>
            <a:rPr lang="fr-FR" sz="1800" b="1" dirty="0" smtClean="0">
              <a:solidFill>
                <a:schemeClr val="tx2"/>
              </a:solidFill>
              <a:effectLst/>
            </a:rPr>
            <a:t>2003 – 2006 </a:t>
          </a:r>
          <a:r>
            <a:rPr lang="fr-FR" sz="1800" dirty="0" smtClean="0">
              <a:solidFill>
                <a:schemeClr val="tx2"/>
              </a:solidFill>
              <a:effectLst/>
            </a:rPr>
            <a:t>: 1</a:t>
          </a:r>
          <a:r>
            <a:rPr lang="fr-FR" sz="1800" baseline="30000" dirty="0" smtClean="0">
              <a:solidFill>
                <a:schemeClr val="tx2"/>
              </a:solidFill>
              <a:effectLst/>
            </a:rPr>
            <a:t>er</a:t>
          </a:r>
          <a:r>
            <a:rPr lang="fr-FR" sz="1800" dirty="0" smtClean="0">
              <a:solidFill>
                <a:schemeClr val="tx2"/>
              </a:solidFill>
              <a:effectLst/>
            </a:rPr>
            <a:t> Projet Commun Fédération de Cancérologie CHU de Rouen</a:t>
          </a:r>
          <a:endParaRPr lang="fr-FR" sz="1800" dirty="0">
            <a:effectLst/>
          </a:endParaRPr>
        </a:p>
      </dgm:t>
    </dgm:pt>
    <dgm:pt modelId="{4994C667-E47E-49B8-8FDE-D8713270FA7D}" type="parTrans" cxnId="{E3D616C1-D1F0-4F8B-83E6-17F339DD8CCC}">
      <dgm:prSet/>
      <dgm:spPr/>
      <dgm:t>
        <a:bodyPr/>
        <a:lstStyle/>
        <a:p>
          <a:endParaRPr lang="fr-FR"/>
        </a:p>
      </dgm:t>
    </dgm:pt>
    <dgm:pt modelId="{61DDCD12-0DC5-4FA4-B935-4EF4A841BA40}" type="sibTrans" cxnId="{E3D616C1-D1F0-4F8B-83E6-17F339DD8CCC}">
      <dgm:prSet/>
      <dgm:spPr/>
      <dgm:t>
        <a:bodyPr/>
        <a:lstStyle/>
        <a:p>
          <a:endParaRPr lang="fr-FR"/>
        </a:p>
      </dgm:t>
    </dgm:pt>
    <dgm:pt modelId="{817F55FD-F919-4FBF-9B83-7248BED1A776}">
      <dgm:prSet phldrT="[Texte]" custT="1"/>
      <dgm:spPr/>
      <dgm:t>
        <a:bodyPr/>
        <a:lstStyle/>
        <a:p>
          <a:pPr algn="ctr"/>
          <a:r>
            <a:rPr lang="fr-FR" sz="1800" b="1" dirty="0" smtClean="0">
              <a:solidFill>
                <a:schemeClr val="tx2"/>
              </a:solidFill>
              <a:effectLst/>
            </a:rPr>
            <a:t>2008 </a:t>
          </a:r>
          <a:r>
            <a:rPr lang="fr-FR" sz="1800" dirty="0" smtClean="0">
              <a:solidFill>
                <a:schemeClr val="tx2"/>
              </a:solidFill>
              <a:effectLst/>
            </a:rPr>
            <a:t>: création du 3C Rouen-Elbeuf et du secrétariat RCP</a:t>
          </a:r>
          <a:endParaRPr lang="fr-FR" sz="1800" dirty="0">
            <a:solidFill>
              <a:schemeClr val="tx2"/>
            </a:solidFill>
            <a:effectLst/>
          </a:endParaRPr>
        </a:p>
      </dgm:t>
    </dgm:pt>
    <dgm:pt modelId="{F8853594-4B78-4818-87E0-9B71E6D84107}" type="sibTrans" cxnId="{6478963E-A25C-48A1-8932-57FC66195509}">
      <dgm:prSet/>
      <dgm:spPr/>
      <dgm:t>
        <a:bodyPr/>
        <a:lstStyle/>
        <a:p>
          <a:endParaRPr lang="fr-FR"/>
        </a:p>
      </dgm:t>
    </dgm:pt>
    <dgm:pt modelId="{37DD31A5-21B1-408F-BC91-2D4A0A897CAF}" type="parTrans" cxnId="{6478963E-A25C-48A1-8932-57FC66195509}">
      <dgm:prSet/>
      <dgm:spPr/>
      <dgm:t>
        <a:bodyPr/>
        <a:lstStyle/>
        <a:p>
          <a:endParaRPr lang="fr-FR"/>
        </a:p>
      </dgm:t>
    </dgm:pt>
    <dgm:pt modelId="{4A25B220-57B1-45C3-8D69-0E7CC4B4D08C}">
      <dgm:prSet phldrT="[Texte]"/>
      <dgm:spPr/>
      <dgm:t>
        <a:bodyPr/>
        <a:lstStyle/>
        <a:p>
          <a:r>
            <a:rPr lang="fr-FR" b="1" dirty="0" smtClean="0">
              <a:solidFill>
                <a:schemeClr val="tx2"/>
              </a:solidFill>
              <a:effectLst/>
            </a:rPr>
            <a:t>2020 …</a:t>
          </a:r>
          <a:endParaRPr lang="fr-FR" dirty="0">
            <a:solidFill>
              <a:schemeClr val="tx2"/>
            </a:solidFill>
            <a:effectLst/>
          </a:endParaRPr>
        </a:p>
      </dgm:t>
    </dgm:pt>
    <dgm:pt modelId="{D9CA94DD-4169-45EB-A9B9-AA43D6E8585E}" type="parTrans" cxnId="{A66D4D92-3440-4D4C-93E3-82F654294447}">
      <dgm:prSet/>
      <dgm:spPr/>
      <dgm:t>
        <a:bodyPr/>
        <a:lstStyle/>
        <a:p>
          <a:endParaRPr lang="fr-FR"/>
        </a:p>
      </dgm:t>
    </dgm:pt>
    <dgm:pt modelId="{67EDFD58-DB57-4E60-AD4A-66C675EF17BF}" type="sibTrans" cxnId="{A66D4D92-3440-4D4C-93E3-82F654294447}">
      <dgm:prSet/>
      <dgm:spPr/>
      <dgm:t>
        <a:bodyPr/>
        <a:lstStyle/>
        <a:p>
          <a:endParaRPr lang="fr-FR"/>
        </a:p>
      </dgm:t>
    </dgm:pt>
    <dgm:pt modelId="{F89927D5-87F9-4BD5-9320-8CF5D3CEAA3B}" type="pres">
      <dgm:prSet presAssocID="{2CF71D27-CC23-4D9B-A8DE-8F05BFDEE4CD}" presName="arrowDiagram" presStyleCnt="0">
        <dgm:presLayoutVars>
          <dgm:chMax val="5"/>
          <dgm:dir/>
          <dgm:resizeHandles val="exact"/>
        </dgm:presLayoutVars>
      </dgm:prSet>
      <dgm:spPr/>
    </dgm:pt>
    <dgm:pt modelId="{2428595E-F5B6-4D2C-BFFE-3B7C554A58E9}" type="pres">
      <dgm:prSet presAssocID="{2CF71D27-CC23-4D9B-A8DE-8F05BFDEE4CD}" presName="arrow" presStyleLbl="bgShp" presStyleIdx="0" presStyleCnt="1" custScaleX="125235" custScaleY="100000"/>
      <dgm:spPr>
        <a:ln>
          <a:noFill/>
        </a:ln>
        <a:effectLst>
          <a:outerShdw blurRad="127000" dist="38100" dir="2700000" algn="ctr">
            <a:srgbClr val="000000">
              <a:alpha val="45000"/>
            </a:srgbClr>
          </a:outerShdw>
        </a:effectLst>
        <a:scene3d>
          <a:camera prst="perspectiveFront" fov="2700000">
            <a:rot lat="20376000" lon="1938000" rev="20112001"/>
          </a:camera>
          <a:lightRig rig="soft" dir="t">
            <a:rot lat="0" lon="0" rev="0"/>
          </a:lightRig>
        </a:scene3d>
        <a:sp3d prstMaterial="translucentPowder">
          <a:bevelT w="203200" h="50800" prst="softRound"/>
        </a:sp3d>
      </dgm:spPr>
    </dgm:pt>
    <dgm:pt modelId="{A1D8A106-69E7-4281-90E1-518248EC8D27}" type="pres">
      <dgm:prSet presAssocID="{2CF71D27-CC23-4D9B-A8DE-8F05BFDEE4CD}" presName="arrowDiagram5" presStyleCnt="0"/>
      <dgm:spPr/>
    </dgm:pt>
    <dgm:pt modelId="{D8F6689D-75E3-45EC-93FF-F4D215E223AF}" type="pres">
      <dgm:prSet presAssocID="{08BAD0B0-48DA-486E-9CBE-90F8F9236A50}" presName="bullet5a" presStyleLbl="node1" presStyleIdx="0" presStyleCnt="5" custLinFactX="-45059" custLinFactY="-238877" custLinFactNeighborX="-100000" custLinFactNeighborY="-300000"/>
      <dgm:spPr/>
    </dgm:pt>
    <dgm:pt modelId="{EB73C105-F7D0-4FD4-B95E-502B06CA0B58}" type="pres">
      <dgm:prSet presAssocID="{08BAD0B0-48DA-486E-9CBE-90F8F9236A50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D416A2-B896-4E5F-AAD7-0CFF749F4854}" type="pres">
      <dgm:prSet presAssocID="{543BCA27-6D85-4C96-B56D-5FA4EFCE5D35}" presName="bullet5b" presStyleLbl="node1" presStyleIdx="1" presStyleCnt="5" custLinFactY="-100000" custLinFactNeighborX="87741" custLinFactNeighborY="-109103"/>
      <dgm:spPr/>
    </dgm:pt>
    <dgm:pt modelId="{0419004F-D82F-4A5C-B9C5-6A2C210C2002}" type="pres">
      <dgm:prSet presAssocID="{543BCA27-6D85-4C96-B56D-5FA4EFCE5D35}" presName="textBox5b" presStyleLbl="revTx" presStyleIdx="1" presStyleCnt="5" custScaleX="187531" custScaleY="51930" custLinFactX="-100000" custLinFactY="-17186" custLinFactNeighborX="-105979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DAED09-C892-4878-B553-977F9E96B929}" type="pres">
      <dgm:prSet presAssocID="{42478E68-ABD3-495E-B787-72DD8B6C6DB6}" presName="bullet5c" presStyleLbl="node1" presStyleIdx="2" presStyleCnt="5" custLinFactNeighborX="94569" custLinFactNeighborY="-10023"/>
      <dgm:spPr/>
    </dgm:pt>
    <dgm:pt modelId="{B96DA4AA-B75A-4FA7-BEAF-7D7BF527FF74}" type="pres">
      <dgm:prSet presAssocID="{42478E68-ABD3-495E-B787-72DD8B6C6DB6}" presName="textBox5c" presStyleLbl="revTx" presStyleIdx="2" presStyleCnt="5" custAng="10800000" custFlipVert="1" custScaleX="245508" custScaleY="28968" custLinFactNeighborX="-61357" custLinFactNeighborY="-844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B4B78C-AE3C-4B69-A639-5379602327BD}" type="pres">
      <dgm:prSet presAssocID="{817F55FD-F919-4FBF-9B83-7248BED1A776}" presName="bullet5d" presStyleLbl="node1" presStyleIdx="3" presStyleCnt="5" custLinFactNeighborX="91274" custLinFactNeighborY="79039"/>
      <dgm:spPr/>
    </dgm:pt>
    <dgm:pt modelId="{0C001A97-F9C8-4046-B3BE-B2B22CD4C1B5}" type="pres">
      <dgm:prSet presAssocID="{817F55FD-F919-4FBF-9B83-7248BED1A776}" presName="textBox5d" presStyleLbl="revTx" presStyleIdx="3" presStyleCnt="5" custScaleX="174681" custScaleY="24559" custLinFactNeighborX="-27705" custLinFactNeighborY="-803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B758-F506-47BA-AD1F-C93876906D1D}" type="pres">
      <dgm:prSet presAssocID="{4A25B220-57B1-45C3-8D69-0E7CC4B4D08C}" presName="bullet5e" presStyleLbl="node1" presStyleIdx="4" presStyleCnt="5" custLinFactX="57670" custLinFactY="17031" custLinFactNeighborX="100000" custLinFactNeighborY="100000"/>
      <dgm:spPr/>
    </dgm:pt>
    <dgm:pt modelId="{2C955421-DED7-4816-9E74-A965308E8C49}" type="pres">
      <dgm:prSet presAssocID="{4A25B220-57B1-45C3-8D69-0E7CC4B4D08C}" presName="textBox5e" presStyleLbl="revTx" presStyleIdx="4" presStyleCnt="5" custScaleX="143015" custScaleY="35346" custLinFactNeighborX="12143" custLinFactNeighborY="-480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478963E-A25C-48A1-8932-57FC66195509}" srcId="{2CF71D27-CC23-4D9B-A8DE-8F05BFDEE4CD}" destId="{817F55FD-F919-4FBF-9B83-7248BED1A776}" srcOrd="3" destOrd="0" parTransId="{37DD31A5-21B1-408F-BC91-2D4A0A897CAF}" sibTransId="{F8853594-4B78-4818-87E0-9B71E6D84107}"/>
    <dgm:cxn modelId="{A66D4D92-3440-4D4C-93E3-82F654294447}" srcId="{2CF71D27-CC23-4D9B-A8DE-8F05BFDEE4CD}" destId="{4A25B220-57B1-45C3-8D69-0E7CC4B4D08C}" srcOrd="4" destOrd="0" parTransId="{D9CA94DD-4169-45EB-A9B9-AA43D6E8585E}" sibTransId="{67EDFD58-DB57-4E60-AD4A-66C675EF17BF}"/>
    <dgm:cxn modelId="{E3D616C1-D1F0-4F8B-83E6-17F339DD8CCC}" srcId="{2CF71D27-CC23-4D9B-A8DE-8F05BFDEE4CD}" destId="{42478E68-ABD3-495E-B787-72DD8B6C6DB6}" srcOrd="2" destOrd="0" parTransId="{4994C667-E47E-49B8-8FDE-D8713270FA7D}" sibTransId="{61DDCD12-0DC5-4FA4-B935-4EF4A841BA40}"/>
    <dgm:cxn modelId="{456BA31A-2B87-42C7-9DAE-9639DC9312AE}" type="presOf" srcId="{543BCA27-6D85-4C96-B56D-5FA4EFCE5D35}" destId="{0419004F-D82F-4A5C-B9C5-6A2C210C2002}" srcOrd="0" destOrd="0" presId="urn:microsoft.com/office/officeart/2005/8/layout/arrow2"/>
    <dgm:cxn modelId="{A6AA6DBB-996B-46CD-841A-D187EF1EBDAE}" type="presOf" srcId="{817F55FD-F919-4FBF-9B83-7248BED1A776}" destId="{0C001A97-F9C8-4046-B3BE-B2B22CD4C1B5}" srcOrd="0" destOrd="0" presId="urn:microsoft.com/office/officeart/2005/8/layout/arrow2"/>
    <dgm:cxn modelId="{577543F2-0F70-4029-B8EE-42FDFEEAC014}" type="presOf" srcId="{42478E68-ABD3-495E-B787-72DD8B6C6DB6}" destId="{B96DA4AA-B75A-4FA7-BEAF-7D7BF527FF74}" srcOrd="0" destOrd="0" presId="urn:microsoft.com/office/officeart/2005/8/layout/arrow2"/>
    <dgm:cxn modelId="{CADBB281-FDBB-4BBE-8DE9-610F92C8C6C9}" type="presOf" srcId="{4A25B220-57B1-45C3-8D69-0E7CC4B4D08C}" destId="{2C955421-DED7-4816-9E74-A965308E8C49}" srcOrd="0" destOrd="0" presId="urn:microsoft.com/office/officeart/2005/8/layout/arrow2"/>
    <dgm:cxn modelId="{51430621-6AFA-49BE-8974-B5102A5264BC}" srcId="{2CF71D27-CC23-4D9B-A8DE-8F05BFDEE4CD}" destId="{08BAD0B0-48DA-486E-9CBE-90F8F9236A50}" srcOrd="0" destOrd="0" parTransId="{71AAD8C9-D5FD-4E30-ADEA-9F6C69B56984}" sibTransId="{A75792D6-2F2C-4BC3-B6F2-987E7B3B597E}"/>
    <dgm:cxn modelId="{B27C3248-02B3-4450-96CF-B88A148E6BB7}" type="presOf" srcId="{2CF71D27-CC23-4D9B-A8DE-8F05BFDEE4CD}" destId="{F89927D5-87F9-4BD5-9320-8CF5D3CEAA3B}" srcOrd="0" destOrd="0" presId="urn:microsoft.com/office/officeart/2005/8/layout/arrow2"/>
    <dgm:cxn modelId="{A9805361-81AE-475D-8AD4-2F651DACCE5A}" srcId="{2CF71D27-CC23-4D9B-A8DE-8F05BFDEE4CD}" destId="{543BCA27-6D85-4C96-B56D-5FA4EFCE5D35}" srcOrd="1" destOrd="0" parTransId="{E0D20FEF-0BE5-4E9C-916F-8F6D35F4C35E}" sibTransId="{96D18AF2-7FBB-4AAF-9791-6B244CD05BC7}"/>
    <dgm:cxn modelId="{CDBFF3C6-21A4-458E-B11B-E565BBA274B0}" type="presOf" srcId="{08BAD0B0-48DA-486E-9CBE-90F8F9236A50}" destId="{EB73C105-F7D0-4FD4-B95E-502B06CA0B58}" srcOrd="0" destOrd="0" presId="urn:microsoft.com/office/officeart/2005/8/layout/arrow2"/>
    <dgm:cxn modelId="{1E9D75E5-7D1B-4D25-92DE-5DB426013867}" type="presParOf" srcId="{F89927D5-87F9-4BD5-9320-8CF5D3CEAA3B}" destId="{2428595E-F5B6-4D2C-BFFE-3B7C554A58E9}" srcOrd="0" destOrd="0" presId="urn:microsoft.com/office/officeart/2005/8/layout/arrow2"/>
    <dgm:cxn modelId="{89F0C527-F16B-45E6-B777-66C08E4C439D}" type="presParOf" srcId="{F89927D5-87F9-4BD5-9320-8CF5D3CEAA3B}" destId="{A1D8A106-69E7-4281-90E1-518248EC8D27}" srcOrd="1" destOrd="0" presId="urn:microsoft.com/office/officeart/2005/8/layout/arrow2"/>
    <dgm:cxn modelId="{51E1AC30-2705-49B1-96C5-544A343A9A6B}" type="presParOf" srcId="{A1D8A106-69E7-4281-90E1-518248EC8D27}" destId="{D8F6689D-75E3-45EC-93FF-F4D215E223AF}" srcOrd="0" destOrd="0" presId="urn:microsoft.com/office/officeart/2005/8/layout/arrow2"/>
    <dgm:cxn modelId="{EECE5DBF-A14D-4B98-A9B2-FFA8280C66CE}" type="presParOf" srcId="{A1D8A106-69E7-4281-90E1-518248EC8D27}" destId="{EB73C105-F7D0-4FD4-B95E-502B06CA0B58}" srcOrd="1" destOrd="0" presId="urn:microsoft.com/office/officeart/2005/8/layout/arrow2"/>
    <dgm:cxn modelId="{330559A0-A3F3-4DED-91F7-7B51099EA687}" type="presParOf" srcId="{A1D8A106-69E7-4281-90E1-518248EC8D27}" destId="{2CD416A2-B896-4E5F-AAD7-0CFF749F4854}" srcOrd="2" destOrd="0" presId="urn:microsoft.com/office/officeart/2005/8/layout/arrow2"/>
    <dgm:cxn modelId="{8684E5D1-303C-475C-806B-002093CA3088}" type="presParOf" srcId="{A1D8A106-69E7-4281-90E1-518248EC8D27}" destId="{0419004F-D82F-4A5C-B9C5-6A2C210C2002}" srcOrd="3" destOrd="0" presId="urn:microsoft.com/office/officeart/2005/8/layout/arrow2"/>
    <dgm:cxn modelId="{A38B2627-0102-4423-95FF-E159B3FF2B80}" type="presParOf" srcId="{A1D8A106-69E7-4281-90E1-518248EC8D27}" destId="{34DAED09-C892-4878-B553-977F9E96B929}" srcOrd="4" destOrd="0" presId="urn:microsoft.com/office/officeart/2005/8/layout/arrow2"/>
    <dgm:cxn modelId="{DE6984A7-6417-4C4E-92D5-C58EF5B8B590}" type="presParOf" srcId="{A1D8A106-69E7-4281-90E1-518248EC8D27}" destId="{B96DA4AA-B75A-4FA7-BEAF-7D7BF527FF74}" srcOrd="5" destOrd="0" presId="urn:microsoft.com/office/officeart/2005/8/layout/arrow2"/>
    <dgm:cxn modelId="{F98BD48A-4F16-43C1-AAAD-B9BE32DDDFEF}" type="presParOf" srcId="{A1D8A106-69E7-4281-90E1-518248EC8D27}" destId="{9DB4B78C-AE3C-4B69-A639-5379602327BD}" srcOrd="6" destOrd="0" presId="urn:microsoft.com/office/officeart/2005/8/layout/arrow2"/>
    <dgm:cxn modelId="{230E19EE-2A1B-4D7A-A1CB-A5EACFA61A4C}" type="presParOf" srcId="{A1D8A106-69E7-4281-90E1-518248EC8D27}" destId="{0C001A97-F9C8-4046-B3BE-B2B22CD4C1B5}" srcOrd="7" destOrd="0" presId="urn:microsoft.com/office/officeart/2005/8/layout/arrow2"/>
    <dgm:cxn modelId="{51CD4011-6AC1-43D8-89D0-66DBF89BB463}" type="presParOf" srcId="{A1D8A106-69E7-4281-90E1-518248EC8D27}" destId="{99CFB758-F506-47BA-AD1F-C93876906D1D}" srcOrd="8" destOrd="0" presId="urn:microsoft.com/office/officeart/2005/8/layout/arrow2"/>
    <dgm:cxn modelId="{0966A777-D9FC-435D-AAF8-FF5366760893}" type="presParOf" srcId="{A1D8A106-69E7-4281-90E1-518248EC8D27}" destId="{2C955421-DED7-4816-9E74-A965308E8C49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0EE887-AEFD-4938-9014-A589C822E870}" type="doc">
      <dgm:prSet loTypeId="urn:microsoft.com/office/officeart/2005/8/layout/radial3" loCatId="relationship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B25FF17C-B077-413D-937A-D1F0EA1B07CB}">
      <dgm:prSet phldrT="[Texte]" custT="1"/>
      <dgm:spPr/>
      <dgm:t>
        <a:bodyPr/>
        <a:lstStyle/>
        <a:p>
          <a:pPr>
            <a:spcAft>
              <a:spcPts val="0"/>
            </a:spcAft>
          </a:pPr>
          <a:r>
            <a:rPr lang="fr-FR" sz="3200" b="1" dirty="0">
              <a:solidFill>
                <a:srgbClr val="002060"/>
              </a:solidFill>
            </a:rPr>
            <a:t>Projet médical</a:t>
          </a:r>
        </a:p>
        <a:p>
          <a:pPr>
            <a:spcAft>
              <a:spcPts val="0"/>
            </a:spcAft>
          </a:pPr>
          <a:r>
            <a:rPr lang="fr-FR" sz="3200" b="1" dirty="0" smtClean="0">
              <a:solidFill>
                <a:srgbClr val="002060"/>
              </a:solidFill>
            </a:rPr>
            <a:t>Cancer</a:t>
          </a:r>
        </a:p>
        <a:p>
          <a:pPr>
            <a:spcAft>
              <a:spcPts val="0"/>
            </a:spcAft>
          </a:pPr>
          <a:r>
            <a:rPr lang="fr-FR" sz="3200" b="1" dirty="0" smtClean="0">
              <a:solidFill>
                <a:srgbClr val="002060"/>
              </a:solidFill>
            </a:rPr>
            <a:t> du CHU</a:t>
          </a:r>
          <a:endParaRPr lang="fr-FR" sz="3200" b="1" dirty="0">
            <a:solidFill>
              <a:srgbClr val="002060"/>
            </a:solidFill>
          </a:endParaRPr>
        </a:p>
      </dgm:t>
    </dgm:pt>
    <dgm:pt modelId="{134451B1-6BF9-4027-995F-B845A729D784}" type="parTrans" cxnId="{0B3F7906-FE6C-479D-8B9C-9507C36824E6}">
      <dgm:prSet/>
      <dgm:spPr/>
      <dgm:t>
        <a:bodyPr/>
        <a:lstStyle/>
        <a:p>
          <a:endParaRPr lang="fr-FR" sz="1400"/>
        </a:p>
      </dgm:t>
    </dgm:pt>
    <dgm:pt modelId="{563FAF4A-61E1-48A9-BADD-9E750EC49F10}" type="sibTrans" cxnId="{0B3F7906-FE6C-479D-8B9C-9507C36824E6}">
      <dgm:prSet/>
      <dgm:spPr/>
      <dgm:t>
        <a:bodyPr/>
        <a:lstStyle/>
        <a:p>
          <a:endParaRPr lang="fr-FR" sz="1400"/>
        </a:p>
      </dgm:t>
    </dgm:pt>
    <dgm:pt modelId="{4F3AC2B0-6E32-4024-858A-A3B1A87DA3E6}">
      <dgm:prSet phldrT="[Texte]" custT="1"/>
      <dgm:spPr/>
      <dgm:t>
        <a:bodyPr/>
        <a:lstStyle/>
        <a:p>
          <a:r>
            <a:rPr lang="fr-FR" sz="1800" b="0" dirty="0"/>
            <a:t>Critères Eu CCC</a:t>
          </a:r>
        </a:p>
      </dgm:t>
    </dgm:pt>
    <dgm:pt modelId="{89C4A14F-17AE-4B42-B1B2-F698D4094D0E}" type="parTrans" cxnId="{183CE20F-6B3E-49B3-AB6B-D0FB2DD15515}">
      <dgm:prSet/>
      <dgm:spPr/>
      <dgm:t>
        <a:bodyPr/>
        <a:lstStyle/>
        <a:p>
          <a:endParaRPr lang="fr-FR" sz="1400"/>
        </a:p>
      </dgm:t>
    </dgm:pt>
    <dgm:pt modelId="{68B46279-E3A5-4CFC-A1F9-FCEE56FFD0D3}" type="sibTrans" cxnId="{183CE20F-6B3E-49B3-AB6B-D0FB2DD15515}">
      <dgm:prSet/>
      <dgm:spPr/>
      <dgm:t>
        <a:bodyPr/>
        <a:lstStyle/>
        <a:p>
          <a:endParaRPr lang="fr-FR" sz="1400"/>
        </a:p>
      </dgm:t>
    </dgm:pt>
    <dgm:pt modelId="{21372BC0-6A77-418B-96B2-C3E705E2B83F}">
      <dgm:prSet phldrT="[Texte]" custT="1"/>
      <dgm:spPr/>
      <dgm:t>
        <a:bodyPr/>
        <a:lstStyle/>
        <a:p>
          <a:r>
            <a:rPr lang="fr-FR" sz="1800" b="0" dirty="0"/>
            <a:t>Filières et recours sur le territoire : Le Havre, Dieppe, Evreux Elbeuf  </a:t>
          </a:r>
        </a:p>
      </dgm:t>
    </dgm:pt>
    <dgm:pt modelId="{541493E9-A4C4-4D1C-9836-7C3E9306712E}" type="parTrans" cxnId="{50025D17-A4D6-43AC-A354-753CDEA1FCD2}">
      <dgm:prSet/>
      <dgm:spPr/>
      <dgm:t>
        <a:bodyPr/>
        <a:lstStyle/>
        <a:p>
          <a:endParaRPr lang="fr-FR" sz="1400"/>
        </a:p>
      </dgm:t>
    </dgm:pt>
    <dgm:pt modelId="{0F9B65FB-AD77-434D-ABE8-0B0904EB8D97}" type="sibTrans" cxnId="{50025D17-A4D6-43AC-A354-753CDEA1FCD2}">
      <dgm:prSet/>
      <dgm:spPr/>
      <dgm:t>
        <a:bodyPr/>
        <a:lstStyle/>
        <a:p>
          <a:endParaRPr lang="fr-FR" sz="1400"/>
        </a:p>
      </dgm:t>
    </dgm:pt>
    <dgm:pt modelId="{6E3E531D-5F00-4A05-B462-2D2BB8F2F7A1}">
      <dgm:prSet phldrT="[Texte]" custT="1"/>
      <dgm:spPr/>
      <dgm:t>
        <a:bodyPr/>
        <a:lstStyle/>
        <a:p>
          <a:r>
            <a:rPr lang="fr-FR" sz="1800" b="0" dirty="0"/>
            <a:t>Patients partenaires</a:t>
          </a:r>
        </a:p>
        <a:p>
          <a:r>
            <a:rPr lang="fr-FR" sz="1800" b="0" dirty="0"/>
            <a:t>Expérience patient</a:t>
          </a:r>
        </a:p>
      </dgm:t>
    </dgm:pt>
    <dgm:pt modelId="{0123DCC9-63CE-4855-89F6-EDA8F2583DA0}" type="parTrans" cxnId="{1E89C37E-7492-4990-9578-5EEA036B54AF}">
      <dgm:prSet/>
      <dgm:spPr/>
      <dgm:t>
        <a:bodyPr/>
        <a:lstStyle/>
        <a:p>
          <a:endParaRPr lang="fr-FR" sz="1400"/>
        </a:p>
      </dgm:t>
    </dgm:pt>
    <dgm:pt modelId="{42F4A327-3F02-4165-9C2E-9FE7857522AF}" type="sibTrans" cxnId="{1E89C37E-7492-4990-9578-5EEA036B54AF}">
      <dgm:prSet/>
      <dgm:spPr/>
      <dgm:t>
        <a:bodyPr/>
        <a:lstStyle/>
        <a:p>
          <a:endParaRPr lang="fr-FR" sz="1400"/>
        </a:p>
      </dgm:t>
    </dgm:pt>
    <dgm:pt modelId="{F3BCB925-DF54-4806-8190-A19CBBC9D104}">
      <dgm:prSet phldrT="[Texte]" custT="1"/>
      <dgm:spPr/>
      <dgm:t>
        <a:bodyPr/>
        <a:lstStyle/>
        <a:p>
          <a:r>
            <a:rPr lang="fr-FR" sz="1800" b="0" dirty="0"/>
            <a:t>Stratégie décennale </a:t>
          </a:r>
          <a:r>
            <a:rPr lang="fr-FR" sz="1800" b="0" dirty="0" err="1"/>
            <a:t>INCa</a:t>
          </a:r>
          <a:r>
            <a:rPr lang="fr-FR" sz="1800" b="0" dirty="0"/>
            <a:t> Feuille de route ARS</a:t>
          </a:r>
        </a:p>
      </dgm:t>
    </dgm:pt>
    <dgm:pt modelId="{9BAC433C-67ED-43A4-BD0D-F545D34CD892}" type="parTrans" cxnId="{6E7F4B6D-9827-483C-BF75-2C61F39AA7CF}">
      <dgm:prSet/>
      <dgm:spPr/>
      <dgm:t>
        <a:bodyPr/>
        <a:lstStyle/>
        <a:p>
          <a:endParaRPr lang="fr-FR" sz="1400"/>
        </a:p>
      </dgm:t>
    </dgm:pt>
    <dgm:pt modelId="{C348CCC6-C551-455B-A2A9-C186F41F85A1}" type="sibTrans" cxnId="{6E7F4B6D-9827-483C-BF75-2C61F39AA7CF}">
      <dgm:prSet/>
      <dgm:spPr/>
      <dgm:t>
        <a:bodyPr/>
        <a:lstStyle/>
        <a:p>
          <a:endParaRPr lang="fr-FR" sz="1400"/>
        </a:p>
      </dgm:t>
    </dgm:pt>
    <dgm:pt modelId="{06DADC60-513F-4F62-9A09-37C60FFAC396}">
      <dgm:prSet phldrT="[Texte]" custScaleX="226268" custScaleY="105755" custRadScaleRad="124471" custRadScaleInc="228"/>
      <dgm:spPr/>
      <dgm:t>
        <a:bodyPr/>
        <a:lstStyle/>
        <a:p>
          <a:endParaRPr lang="fr-FR" sz="1400" dirty="0"/>
        </a:p>
      </dgm:t>
    </dgm:pt>
    <dgm:pt modelId="{A74111EF-B49E-4CBA-9C95-212D3B22E335}" type="parTrans" cxnId="{88E66825-C10D-4B56-BACA-C9B57E5371F3}">
      <dgm:prSet/>
      <dgm:spPr/>
      <dgm:t>
        <a:bodyPr/>
        <a:lstStyle/>
        <a:p>
          <a:endParaRPr lang="fr-FR" sz="1400"/>
        </a:p>
      </dgm:t>
    </dgm:pt>
    <dgm:pt modelId="{9B29B141-50E3-4ABD-B1F4-16B3379663ED}" type="sibTrans" cxnId="{88E66825-C10D-4B56-BACA-C9B57E5371F3}">
      <dgm:prSet/>
      <dgm:spPr/>
      <dgm:t>
        <a:bodyPr/>
        <a:lstStyle/>
        <a:p>
          <a:endParaRPr lang="fr-FR" sz="1400"/>
        </a:p>
      </dgm:t>
    </dgm:pt>
    <dgm:pt modelId="{996B8BCC-5520-4310-BD17-41A78152AFDD}">
      <dgm:prSet phldrT="[Texte]" custScaleX="226268" custScaleY="105755" custRadScaleRad="124471" custRadScaleInc="228"/>
      <dgm:spPr/>
      <dgm:t>
        <a:bodyPr/>
        <a:lstStyle/>
        <a:p>
          <a:endParaRPr lang="fr-FR" sz="1400"/>
        </a:p>
      </dgm:t>
    </dgm:pt>
    <dgm:pt modelId="{3A8766A3-E115-4B9D-9F45-603E08E50522}" type="parTrans" cxnId="{4D662B7F-FB2E-4D20-8097-959F8BA4560E}">
      <dgm:prSet/>
      <dgm:spPr/>
      <dgm:t>
        <a:bodyPr/>
        <a:lstStyle/>
        <a:p>
          <a:endParaRPr lang="fr-FR" sz="1400"/>
        </a:p>
      </dgm:t>
    </dgm:pt>
    <dgm:pt modelId="{99CDDE0C-E08A-47B1-92B3-1E70BEB9A175}" type="sibTrans" cxnId="{4D662B7F-FB2E-4D20-8097-959F8BA4560E}">
      <dgm:prSet/>
      <dgm:spPr/>
      <dgm:t>
        <a:bodyPr/>
        <a:lstStyle/>
        <a:p>
          <a:endParaRPr lang="fr-FR" sz="1400"/>
        </a:p>
      </dgm:t>
    </dgm:pt>
    <dgm:pt modelId="{EEBE80A5-88F4-46AE-99E4-36C563C77F0E}">
      <dgm:prSet phldrT="[Texte]" custT="1"/>
      <dgm:spPr/>
      <dgm:t>
        <a:bodyPr/>
        <a:lstStyle/>
        <a:p>
          <a:r>
            <a:rPr lang="fr-FR" sz="1800" b="0" dirty="0"/>
            <a:t>Projets de services et de pôles -&gt; PM CHU</a:t>
          </a:r>
        </a:p>
      </dgm:t>
    </dgm:pt>
    <dgm:pt modelId="{A1751C12-6BE4-4160-95BB-BD46EBEB0AF1}" type="sibTrans" cxnId="{6C56A684-99F7-4A8B-A930-41DE750CC476}">
      <dgm:prSet/>
      <dgm:spPr/>
      <dgm:t>
        <a:bodyPr/>
        <a:lstStyle/>
        <a:p>
          <a:endParaRPr lang="fr-FR" sz="1400"/>
        </a:p>
      </dgm:t>
    </dgm:pt>
    <dgm:pt modelId="{8A5E9DA1-502D-40BA-BF9B-881D5C74DDB1}" type="parTrans" cxnId="{6C56A684-99F7-4A8B-A930-41DE750CC476}">
      <dgm:prSet/>
      <dgm:spPr/>
      <dgm:t>
        <a:bodyPr/>
        <a:lstStyle/>
        <a:p>
          <a:endParaRPr lang="fr-FR" sz="1400"/>
        </a:p>
      </dgm:t>
    </dgm:pt>
    <dgm:pt modelId="{43F0D3B2-5E49-4935-8C3D-BB65DD541BD1}">
      <dgm:prSet phldrT="[Texte]" custScaleX="161126" custScaleY="87972" custRadScaleRad="111227" custRadScaleInc="-18631"/>
      <dgm:spPr/>
      <dgm:t>
        <a:bodyPr/>
        <a:lstStyle/>
        <a:p>
          <a:endParaRPr lang="fr-FR" sz="1400"/>
        </a:p>
      </dgm:t>
    </dgm:pt>
    <dgm:pt modelId="{B1AE6AEF-6A6A-4E8D-8744-9988E914500B}" type="parTrans" cxnId="{ACFBA421-D100-4B29-BDDA-3A2D6D55C16B}">
      <dgm:prSet/>
      <dgm:spPr/>
      <dgm:t>
        <a:bodyPr/>
        <a:lstStyle/>
        <a:p>
          <a:endParaRPr lang="fr-FR" sz="1400"/>
        </a:p>
      </dgm:t>
    </dgm:pt>
    <dgm:pt modelId="{C8036558-88ED-4D6B-9564-39227A5ECEED}" type="sibTrans" cxnId="{ACFBA421-D100-4B29-BDDA-3A2D6D55C16B}">
      <dgm:prSet/>
      <dgm:spPr/>
      <dgm:t>
        <a:bodyPr/>
        <a:lstStyle/>
        <a:p>
          <a:endParaRPr lang="fr-FR" sz="1400"/>
        </a:p>
      </dgm:t>
    </dgm:pt>
    <dgm:pt modelId="{F4C8B5D7-3CD7-4B7B-9B41-8672713109FD}">
      <dgm:prSet phldrT="[Texte]" custScaleX="161126" custScaleY="87972" custRadScaleRad="111227" custRadScaleInc="-18631"/>
      <dgm:spPr/>
      <dgm:t>
        <a:bodyPr/>
        <a:lstStyle/>
        <a:p>
          <a:endParaRPr lang="fr-FR" sz="1400"/>
        </a:p>
      </dgm:t>
    </dgm:pt>
    <dgm:pt modelId="{0A9D1B42-BC4E-4EE9-9106-2859BDB1B910}" type="parTrans" cxnId="{17D5A080-28D6-421B-A8C2-567832CC6EC7}">
      <dgm:prSet/>
      <dgm:spPr/>
      <dgm:t>
        <a:bodyPr/>
        <a:lstStyle/>
        <a:p>
          <a:endParaRPr lang="fr-FR" sz="1400"/>
        </a:p>
      </dgm:t>
    </dgm:pt>
    <dgm:pt modelId="{49AECC21-5614-439E-9B9F-59E770579BBA}" type="sibTrans" cxnId="{17D5A080-28D6-421B-A8C2-567832CC6EC7}">
      <dgm:prSet/>
      <dgm:spPr/>
      <dgm:t>
        <a:bodyPr/>
        <a:lstStyle/>
        <a:p>
          <a:endParaRPr lang="fr-FR" sz="1400"/>
        </a:p>
      </dgm:t>
    </dgm:pt>
    <dgm:pt modelId="{DC32F52D-7ECB-44CF-BFBF-4449D3B809FF}">
      <dgm:prSet phldrT="[Texte]" custT="1"/>
      <dgm:spPr/>
      <dgm:t>
        <a:bodyPr/>
        <a:lstStyle/>
        <a:p>
          <a:r>
            <a:rPr lang="fr-FR" sz="1800" b="0" dirty="0"/>
            <a:t>PMSP </a:t>
          </a:r>
        </a:p>
        <a:p>
          <a:r>
            <a:rPr lang="fr-FR" sz="1800" b="0" dirty="0"/>
            <a:t>CHU – </a:t>
          </a:r>
          <a:r>
            <a:rPr lang="fr-FR" sz="1800" b="0" dirty="0" smtClean="0"/>
            <a:t>CLCC Henri Becquerel</a:t>
          </a:r>
          <a:endParaRPr lang="fr-FR" sz="1800" b="0" dirty="0"/>
        </a:p>
      </dgm:t>
    </dgm:pt>
    <dgm:pt modelId="{080D3EFD-44DE-4060-AE89-2BD060318773}" type="parTrans" cxnId="{B4D52572-58B8-42B6-BE76-A99919F2B0C1}">
      <dgm:prSet/>
      <dgm:spPr/>
      <dgm:t>
        <a:bodyPr/>
        <a:lstStyle/>
        <a:p>
          <a:endParaRPr lang="fr-FR" sz="1400"/>
        </a:p>
      </dgm:t>
    </dgm:pt>
    <dgm:pt modelId="{DE00A607-AB55-4892-B96B-EF007954A5CD}" type="sibTrans" cxnId="{B4D52572-58B8-42B6-BE76-A99919F2B0C1}">
      <dgm:prSet/>
      <dgm:spPr/>
      <dgm:t>
        <a:bodyPr/>
        <a:lstStyle/>
        <a:p>
          <a:endParaRPr lang="fr-FR" sz="1400"/>
        </a:p>
      </dgm:t>
    </dgm:pt>
    <dgm:pt modelId="{40D53B1C-DADC-4438-B981-EC4F7E369910}">
      <dgm:prSet phldrT="[Texte]" custT="1"/>
      <dgm:spPr/>
      <dgm:t>
        <a:bodyPr/>
        <a:lstStyle/>
        <a:p>
          <a:r>
            <a:rPr lang="fr-FR" sz="1800" dirty="0"/>
            <a:t>Indicateurs </a:t>
          </a:r>
          <a:r>
            <a:rPr lang="fr-FR" sz="1800" dirty="0" smtClean="0"/>
            <a:t>cancer</a:t>
          </a:r>
          <a:endParaRPr lang="fr-FR" sz="1800" dirty="0"/>
        </a:p>
        <a:p>
          <a:r>
            <a:rPr lang="fr-FR" sz="1600" dirty="0"/>
            <a:t>DIMA</a:t>
          </a:r>
        </a:p>
      </dgm:t>
    </dgm:pt>
    <dgm:pt modelId="{F5A632E5-4698-4ED8-8C5F-3000BC9D6714}" type="parTrans" cxnId="{25E12BA1-F2AF-420A-A5FB-1EC5DE1A1E38}">
      <dgm:prSet/>
      <dgm:spPr/>
      <dgm:t>
        <a:bodyPr/>
        <a:lstStyle/>
        <a:p>
          <a:endParaRPr lang="fr-FR" sz="1400"/>
        </a:p>
      </dgm:t>
    </dgm:pt>
    <dgm:pt modelId="{B4E41AD6-0CD4-4E4C-8D3C-B170BEC667F3}" type="sibTrans" cxnId="{25E12BA1-F2AF-420A-A5FB-1EC5DE1A1E38}">
      <dgm:prSet/>
      <dgm:spPr/>
      <dgm:t>
        <a:bodyPr/>
        <a:lstStyle/>
        <a:p>
          <a:endParaRPr lang="fr-FR" sz="1400"/>
        </a:p>
      </dgm:t>
    </dgm:pt>
    <dgm:pt modelId="{97245755-07C8-4E93-A72F-A344356B35D1}">
      <dgm:prSet phldrT="[Texte]" custT="1"/>
      <dgm:spPr/>
      <dgm:t>
        <a:bodyPr/>
        <a:lstStyle/>
        <a:p>
          <a:r>
            <a:rPr lang="fr-FR" sz="1800" b="0" dirty="0"/>
            <a:t>Projet Recherche et Innovation</a:t>
          </a:r>
        </a:p>
      </dgm:t>
    </dgm:pt>
    <dgm:pt modelId="{62508B8B-BD6D-48BB-B212-D4B12F462AE0}" type="parTrans" cxnId="{74EBCC30-769A-45C2-9980-34F0EE5054BC}">
      <dgm:prSet/>
      <dgm:spPr/>
      <dgm:t>
        <a:bodyPr/>
        <a:lstStyle/>
        <a:p>
          <a:endParaRPr lang="fr-FR" sz="1400"/>
        </a:p>
      </dgm:t>
    </dgm:pt>
    <dgm:pt modelId="{ECBD2216-ACA9-40B2-AFD8-BC14BDCD6949}" type="sibTrans" cxnId="{74EBCC30-769A-45C2-9980-34F0EE5054BC}">
      <dgm:prSet/>
      <dgm:spPr/>
      <dgm:t>
        <a:bodyPr/>
        <a:lstStyle/>
        <a:p>
          <a:endParaRPr lang="fr-FR" sz="1400"/>
        </a:p>
      </dgm:t>
    </dgm:pt>
    <dgm:pt modelId="{5C680409-C42B-43BF-9B0E-082E6E21AA03}" type="pres">
      <dgm:prSet presAssocID="{8D0EE887-AEFD-4938-9014-A589C822E87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9FB66C8-A292-411D-99F9-510F0237AD8C}" type="pres">
      <dgm:prSet presAssocID="{8D0EE887-AEFD-4938-9014-A589C822E870}" presName="radial" presStyleCnt="0">
        <dgm:presLayoutVars>
          <dgm:animLvl val="ctr"/>
        </dgm:presLayoutVars>
      </dgm:prSet>
      <dgm:spPr/>
      <dgm:t>
        <a:bodyPr/>
        <a:lstStyle/>
        <a:p>
          <a:endParaRPr lang="fr-FR"/>
        </a:p>
      </dgm:t>
    </dgm:pt>
    <dgm:pt modelId="{14D5B23E-DEFE-4606-B346-FBB518B66C34}" type="pres">
      <dgm:prSet presAssocID="{B25FF17C-B077-413D-937A-D1F0EA1B07CB}" presName="centerShape" presStyleLbl="vennNode1" presStyleIdx="0" presStyleCnt="9" custScaleX="136467" custScaleY="103277"/>
      <dgm:spPr/>
      <dgm:t>
        <a:bodyPr/>
        <a:lstStyle/>
        <a:p>
          <a:endParaRPr lang="fr-FR"/>
        </a:p>
      </dgm:t>
    </dgm:pt>
    <dgm:pt modelId="{0395BB76-2815-4C8A-92CA-6CF6029AA416}" type="pres">
      <dgm:prSet presAssocID="{4F3AC2B0-6E32-4024-858A-A3B1A87DA3E6}" presName="node" presStyleLbl="vennNode1" presStyleIdx="1" presStyleCnt="9" custScaleX="235208" custRadScaleRad="96490" custRadScaleInc="20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440282-9A77-40C0-A1DE-460FCE031644}" type="pres">
      <dgm:prSet presAssocID="{21372BC0-6A77-418B-96B2-C3E705E2B83F}" presName="node" presStyleLbl="vennNode1" presStyleIdx="2" presStyleCnt="9" custScaleX="246637" custScaleY="111240" custRadScaleRad="144149" custRadScaleInc="963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B7E981-E84E-4852-BEE1-6CF0132D72C3}" type="pres">
      <dgm:prSet presAssocID="{EEBE80A5-88F4-46AE-99E4-36C563C77F0E}" presName="node" presStyleLbl="vennNode1" presStyleIdx="3" presStyleCnt="9" custScaleX="238584" custScaleY="83917" custRadScaleRad="143765" custRadScaleInc="-612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39E09D-420C-43D2-9724-B982CFC448D0}" type="pres">
      <dgm:prSet presAssocID="{DC32F52D-7ECB-44CF-BFBF-4449D3B809FF}" presName="node" presStyleLbl="vennNode1" presStyleIdx="4" presStyleCnt="9" custScaleX="216979" custScaleY="87972" custRadScaleRad="143423" custRadScaleInc="36248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F5F50A-3FFB-41B8-A654-22739FB00F7D}" type="pres">
      <dgm:prSet presAssocID="{40D53B1C-DADC-4438-B981-EC4F7E369910}" presName="node" presStyleLbl="vennNode1" presStyleIdx="5" presStyleCnt="9" custScaleX="230911" custScaleY="87545" custRadScaleRad="140464" custRadScaleInc="2029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0819BF-7F09-4361-B52A-AAF30F087F48}" type="pres">
      <dgm:prSet presAssocID="{6E3E531D-5F00-4A05-B462-2D2BB8F2F7A1}" presName="node" presStyleLbl="vennNode1" presStyleIdx="6" presStyleCnt="9" custScaleX="223152" custRadScaleRad="138391" custRadScaleInc="-2450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3F69C2-FDAA-4054-BFD7-199F693B2496}" type="pres">
      <dgm:prSet presAssocID="{F3BCB925-DF54-4806-8190-A19CBBC9D104}" presName="node" presStyleLbl="vennNode1" presStyleIdx="7" presStyleCnt="9" custScaleX="212863" custScaleY="97078" custRadScaleRad="134493" custRadScaleInc="-590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32BA9F-6865-453D-93D7-4D85779F5F2A}" type="pres">
      <dgm:prSet presAssocID="{97245755-07C8-4E93-A72F-A344356B35D1}" presName="node" presStyleLbl="vennNode1" presStyleIdx="8" presStyleCnt="9" custScaleX="224636" custScaleY="71199" custRadScaleRad="97823" custRadScaleInc="-2992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E89C37E-7492-4990-9578-5EEA036B54AF}" srcId="{B25FF17C-B077-413D-937A-D1F0EA1B07CB}" destId="{6E3E531D-5F00-4A05-B462-2D2BB8F2F7A1}" srcOrd="5" destOrd="0" parTransId="{0123DCC9-63CE-4855-89F6-EDA8F2583DA0}" sibTransId="{42F4A327-3F02-4165-9C2E-9FE7857522AF}"/>
    <dgm:cxn modelId="{17D5A080-28D6-421B-A8C2-567832CC6EC7}" srcId="{8D0EE887-AEFD-4938-9014-A589C822E870}" destId="{F4C8B5D7-3CD7-4B7B-9B41-8672713109FD}" srcOrd="4" destOrd="0" parTransId="{0A9D1B42-BC4E-4EE9-9106-2859BDB1B910}" sibTransId="{49AECC21-5614-439E-9B9F-59E770579BBA}"/>
    <dgm:cxn modelId="{4D662B7F-FB2E-4D20-8097-959F8BA4560E}" srcId="{8D0EE887-AEFD-4938-9014-A589C822E870}" destId="{996B8BCC-5520-4310-BD17-41A78152AFDD}" srcOrd="2" destOrd="0" parTransId="{3A8766A3-E115-4B9D-9F45-603E08E50522}" sibTransId="{99CDDE0C-E08A-47B1-92B3-1E70BEB9A175}"/>
    <dgm:cxn modelId="{88E66825-C10D-4B56-BACA-C9B57E5371F3}" srcId="{8D0EE887-AEFD-4938-9014-A589C822E870}" destId="{06DADC60-513F-4F62-9A09-37C60FFAC396}" srcOrd="1" destOrd="0" parTransId="{A74111EF-B49E-4CBA-9C95-212D3B22E335}" sibTransId="{9B29B141-50E3-4ABD-B1F4-16B3379663ED}"/>
    <dgm:cxn modelId="{B32160A6-460A-44AA-A1B1-5B3F5CA52603}" type="presOf" srcId="{6E3E531D-5F00-4A05-B462-2D2BB8F2F7A1}" destId="{5C0819BF-7F09-4361-B52A-AAF30F087F48}" srcOrd="0" destOrd="0" presId="urn:microsoft.com/office/officeart/2005/8/layout/radial3"/>
    <dgm:cxn modelId="{F459FCAE-ABE8-4186-90F0-20EE72AC7A31}" type="presOf" srcId="{8D0EE887-AEFD-4938-9014-A589C822E870}" destId="{5C680409-C42B-43BF-9B0E-082E6E21AA03}" srcOrd="0" destOrd="0" presId="urn:microsoft.com/office/officeart/2005/8/layout/radial3"/>
    <dgm:cxn modelId="{B4D52572-58B8-42B6-BE76-A99919F2B0C1}" srcId="{B25FF17C-B077-413D-937A-D1F0EA1B07CB}" destId="{DC32F52D-7ECB-44CF-BFBF-4449D3B809FF}" srcOrd="3" destOrd="0" parTransId="{080D3EFD-44DE-4060-AE89-2BD060318773}" sibTransId="{DE00A607-AB55-4892-B96B-EF007954A5CD}"/>
    <dgm:cxn modelId="{6C56A684-99F7-4A8B-A930-41DE750CC476}" srcId="{B25FF17C-B077-413D-937A-D1F0EA1B07CB}" destId="{EEBE80A5-88F4-46AE-99E4-36C563C77F0E}" srcOrd="2" destOrd="0" parTransId="{8A5E9DA1-502D-40BA-BF9B-881D5C74DDB1}" sibTransId="{A1751C12-6BE4-4160-95BB-BD46EBEB0AF1}"/>
    <dgm:cxn modelId="{F48BBC6A-1AE6-44A6-B02C-D2E9C6F52441}" type="presOf" srcId="{21372BC0-6A77-418B-96B2-C3E705E2B83F}" destId="{17440282-9A77-40C0-A1DE-460FCE031644}" srcOrd="0" destOrd="0" presId="urn:microsoft.com/office/officeart/2005/8/layout/radial3"/>
    <dgm:cxn modelId="{0B3F7906-FE6C-479D-8B9C-9507C36824E6}" srcId="{8D0EE887-AEFD-4938-9014-A589C822E870}" destId="{B25FF17C-B077-413D-937A-D1F0EA1B07CB}" srcOrd="0" destOrd="0" parTransId="{134451B1-6BF9-4027-995F-B845A729D784}" sibTransId="{563FAF4A-61E1-48A9-BADD-9E750EC49F10}"/>
    <dgm:cxn modelId="{4E6BDFE4-DC2E-48EF-B6C5-AD08897A465B}" type="presOf" srcId="{DC32F52D-7ECB-44CF-BFBF-4449D3B809FF}" destId="{CD39E09D-420C-43D2-9724-B982CFC448D0}" srcOrd="0" destOrd="0" presId="urn:microsoft.com/office/officeart/2005/8/layout/radial3"/>
    <dgm:cxn modelId="{6E7F4B6D-9827-483C-BF75-2C61F39AA7CF}" srcId="{B25FF17C-B077-413D-937A-D1F0EA1B07CB}" destId="{F3BCB925-DF54-4806-8190-A19CBBC9D104}" srcOrd="6" destOrd="0" parTransId="{9BAC433C-67ED-43A4-BD0D-F545D34CD892}" sibTransId="{C348CCC6-C551-455B-A2A9-C186F41F85A1}"/>
    <dgm:cxn modelId="{6C980B50-23AE-405E-A800-FB8299CBFE8E}" type="presOf" srcId="{B25FF17C-B077-413D-937A-D1F0EA1B07CB}" destId="{14D5B23E-DEFE-4606-B346-FBB518B66C34}" srcOrd="0" destOrd="0" presId="urn:microsoft.com/office/officeart/2005/8/layout/radial3"/>
    <dgm:cxn modelId="{B6B78F52-7C05-4266-AA46-899C502D0BC1}" type="presOf" srcId="{97245755-07C8-4E93-A72F-A344356B35D1}" destId="{B632BA9F-6865-453D-93D7-4D85779F5F2A}" srcOrd="0" destOrd="0" presId="urn:microsoft.com/office/officeart/2005/8/layout/radial3"/>
    <dgm:cxn modelId="{32FDDE41-2DA0-4D9E-9B8A-BA6B70811F1B}" type="presOf" srcId="{EEBE80A5-88F4-46AE-99E4-36C563C77F0E}" destId="{DCB7E981-E84E-4852-BEE1-6CF0132D72C3}" srcOrd="0" destOrd="0" presId="urn:microsoft.com/office/officeart/2005/8/layout/radial3"/>
    <dgm:cxn modelId="{ACFBA421-D100-4B29-BDDA-3A2D6D55C16B}" srcId="{8D0EE887-AEFD-4938-9014-A589C822E870}" destId="{43F0D3B2-5E49-4935-8C3D-BB65DD541BD1}" srcOrd="3" destOrd="0" parTransId="{B1AE6AEF-6A6A-4E8D-8744-9988E914500B}" sibTransId="{C8036558-88ED-4D6B-9564-39227A5ECEED}"/>
    <dgm:cxn modelId="{B9F00172-55D5-4A5E-A80F-C140166EE109}" type="presOf" srcId="{4F3AC2B0-6E32-4024-858A-A3B1A87DA3E6}" destId="{0395BB76-2815-4C8A-92CA-6CF6029AA416}" srcOrd="0" destOrd="0" presId="urn:microsoft.com/office/officeart/2005/8/layout/radial3"/>
    <dgm:cxn modelId="{50025D17-A4D6-43AC-A354-753CDEA1FCD2}" srcId="{B25FF17C-B077-413D-937A-D1F0EA1B07CB}" destId="{21372BC0-6A77-418B-96B2-C3E705E2B83F}" srcOrd="1" destOrd="0" parTransId="{541493E9-A4C4-4D1C-9836-7C3E9306712E}" sibTransId="{0F9B65FB-AD77-434D-ABE8-0B0904EB8D97}"/>
    <dgm:cxn modelId="{53B0F8E3-C8A4-42A3-8B2A-954FB176E428}" type="presOf" srcId="{40D53B1C-DADC-4438-B981-EC4F7E369910}" destId="{55F5F50A-3FFB-41B8-A654-22739FB00F7D}" srcOrd="0" destOrd="0" presId="urn:microsoft.com/office/officeart/2005/8/layout/radial3"/>
    <dgm:cxn modelId="{25E12BA1-F2AF-420A-A5FB-1EC5DE1A1E38}" srcId="{B25FF17C-B077-413D-937A-D1F0EA1B07CB}" destId="{40D53B1C-DADC-4438-B981-EC4F7E369910}" srcOrd="4" destOrd="0" parTransId="{F5A632E5-4698-4ED8-8C5F-3000BC9D6714}" sibTransId="{B4E41AD6-0CD4-4E4C-8D3C-B170BEC667F3}"/>
    <dgm:cxn modelId="{6F8E5562-0791-4A1E-9242-FC952B06474E}" type="presOf" srcId="{F3BCB925-DF54-4806-8190-A19CBBC9D104}" destId="{3B3F69C2-FDAA-4054-BFD7-199F693B2496}" srcOrd="0" destOrd="0" presId="urn:microsoft.com/office/officeart/2005/8/layout/radial3"/>
    <dgm:cxn modelId="{74EBCC30-769A-45C2-9980-34F0EE5054BC}" srcId="{B25FF17C-B077-413D-937A-D1F0EA1B07CB}" destId="{97245755-07C8-4E93-A72F-A344356B35D1}" srcOrd="7" destOrd="0" parTransId="{62508B8B-BD6D-48BB-B212-D4B12F462AE0}" sibTransId="{ECBD2216-ACA9-40B2-AFD8-BC14BDCD6949}"/>
    <dgm:cxn modelId="{183CE20F-6B3E-49B3-AB6B-D0FB2DD15515}" srcId="{B25FF17C-B077-413D-937A-D1F0EA1B07CB}" destId="{4F3AC2B0-6E32-4024-858A-A3B1A87DA3E6}" srcOrd="0" destOrd="0" parTransId="{89C4A14F-17AE-4B42-B1B2-F698D4094D0E}" sibTransId="{68B46279-E3A5-4CFC-A1F9-FCEE56FFD0D3}"/>
    <dgm:cxn modelId="{03C2CBCB-1EB6-4F5F-8CE7-4CE4045AEA68}" type="presParOf" srcId="{5C680409-C42B-43BF-9B0E-082E6E21AA03}" destId="{59FB66C8-A292-411D-99F9-510F0237AD8C}" srcOrd="0" destOrd="0" presId="urn:microsoft.com/office/officeart/2005/8/layout/radial3"/>
    <dgm:cxn modelId="{B649DC0B-DA78-4521-B995-E043A7471686}" type="presParOf" srcId="{59FB66C8-A292-411D-99F9-510F0237AD8C}" destId="{14D5B23E-DEFE-4606-B346-FBB518B66C34}" srcOrd="0" destOrd="0" presId="urn:microsoft.com/office/officeart/2005/8/layout/radial3"/>
    <dgm:cxn modelId="{CBCA6C24-FED8-48B9-80B6-F1026E0EB969}" type="presParOf" srcId="{59FB66C8-A292-411D-99F9-510F0237AD8C}" destId="{0395BB76-2815-4C8A-92CA-6CF6029AA416}" srcOrd="1" destOrd="0" presId="urn:microsoft.com/office/officeart/2005/8/layout/radial3"/>
    <dgm:cxn modelId="{D0F2FE9D-034D-46A8-A765-754CADD71D89}" type="presParOf" srcId="{59FB66C8-A292-411D-99F9-510F0237AD8C}" destId="{17440282-9A77-40C0-A1DE-460FCE031644}" srcOrd="2" destOrd="0" presId="urn:microsoft.com/office/officeart/2005/8/layout/radial3"/>
    <dgm:cxn modelId="{8F0F59E8-867C-4C20-A155-9BF4EC9034C9}" type="presParOf" srcId="{59FB66C8-A292-411D-99F9-510F0237AD8C}" destId="{DCB7E981-E84E-4852-BEE1-6CF0132D72C3}" srcOrd="3" destOrd="0" presId="urn:microsoft.com/office/officeart/2005/8/layout/radial3"/>
    <dgm:cxn modelId="{5216497F-4978-4D93-A2BC-29D4647E587F}" type="presParOf" srcId="{59FB66C8-A292-411D-99F9-510F0237AD8C}" destId="{CD39E09D-420C-43D2-9724-B982CFC448D0}" srcOrd="4" destOrd="0" presId="urn:microsoft.com/office/officeart/2005/8/layout/radial3"/>
    <dgm:cxn modelId="{BC724536-33F4-4D38-B22E-B44D5739DDFB}" type="presParOf" srcId="{59FB66C8-A292-411D-99F9-510F0237AD8C}" destId="{55F5F50A-3FFB-41B8-A654-22739FB00F7D}" srcOrd="5" destOrd="0" presId="urn:microsoft.com/office/officeart/2005/8/layout/radial3"/>
    <dgm:cxn modelId="{ABEF399C-DF6D-46BB-8F12-A04964D31BBD}" type="presParOf" srcId="{59FB66C8-A292-411D-99F9-510F0237AD8C}" destId="{5C0819BF-7F09-4361-B52A-AAF30F087F48}" srcOrd="6" destOrd="0" presId="urn:microsoft.com/office/officeart/2005/8/layout/radial3"/>
    <dgm:cxn modelId="{ECE33561-0332-448A-A83B-4E72A48BD2AA}" type="presParOf" srcId="{59FB66C8-A292-411D-99F9-510F0237AD8C}" destId="{3B3F69C2-FDAA-4054-BFD7-199F693B2496}" srcOrd="7" destOrd="0" presId="urn:microsoft.com/office/officeart/2005/8/layout/radial3"/>
    <dgm:cxn modelId="{ADC258A5-A29A-4270-A6E2-DC43C835A476}" type="presParOf" srcId="{59FB66C8-A292-411D-99F9-510F0237AD8C}" destId="{B632BA9F-6865-453D-93D7-4D85779F5F2A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A3F007-049C-CF4C-A681-D95528A14969}" type="doc">
      <dgm:prSet loTypeId="urn:microsoft.com/office/officeart/2005/8/layout/arrow2" loCatId="" qsTypeId="urn:microsoft.com/office/officeart/2005/8/quickstyle/simple1" qsCatId="simple" csTypeId="urn:microsoft.com/office/officeart/2005/8/colors/accent1_2" csCatId="accent1" phldr="1"/>
      <dgm:spPr/>
    </dgm:pt>
    <dgm:pt modelId="{0664D1EE-96A6-D14F-888B-9C8DE85D660A}">
      <dgm:prSet phldrT="[Texte]" custT="1"/>
      <dgm:spPr/>
      <dgm:t>
        <a:bodyPr/>
        <a:lstStyle/>
        <a:p>
          <a:endParaRPr lang="fr-FR" sz="1800" dirty="0"/>
        </a:p>
      </dgm:t>
    </dgm:pt>
    <dgm:pt modelId="{C06967C8-BD12-3B43-A97C-911B983DD950}" type="sibTrans" cxnId="{5A96C640-23CB-2845-9A3C-38CD0A4DCA2C}">
      <dgm:prSet/>
      <dgm:spPr/>
      <dgm:t>
        <a:bodyPr/>
        <a:lstStyle/>
        <a:p>
          <a:endParaRPr lang="fr-FR" sz="2000"/>
        </a:p>
      </dgm:t>
    </dgm:pt>
    <dgm:pt modelId="{083E36CA-970F-EC42-B307-956BFB9BC975}" type="parTrans" cxnId="{5A96C640-23CB-2845-9A3C-38CD0A4DCA2C}">
      <dgm:prSet/>
      <dgm:spPr/>
      <dgm:t>
        <a:bodyPr/>
        <a:lstStyle/>
        <a:p>
          <a:endParaRPr lang="fr-FR" sz="2000"/>
        </a:p>
      </dgm:t>
    </dgm:pt>
    <dgm:pt modelId="{A5F837F6-8B71-8541-B8B3-D470F23A69EB}" type="pres">
      <dgm:prSet presAssocID="{AEA3F007-049C-CF4C-A681-D95528A14969}" presName="arrowDiagram" presStyleCnt="0">
        <dgm:presLayoutVars>
          <dgm:chMax val="5"/>
          <dgm:dir/>
          <dgm:resizeHandles val="exact"/>
        </dgm:presLayoutVars>
      </dgm:prSet>
      <dgm:spPr/>
    </dgm:pt>
    <dgm:pt modelId="{AB27E6CF-A8AB-AD4E-94A6-04B615C608DD}" type="pres">
      <dgm:prSet presAssocID="{AEA3F007-049C-CF4C-A681-D95528A14969}" presName="arrow" presStyleLbl="bgShp" presStyleIdx="0" presStyleCnt="1" custAng="622531" custScaleX="87357" custLinFactNeighborX="-11768" custLinFactNeighborY="9645"/>
      <dgm:spPr/>
    </dgm:pt>
    <dgm:pt modelId="{1ED4A767-C9D7-4B15-8AA7-5B8044052367}" type="pres">
      <dgm:prSet presAssocID="{AEA3F007-049C-CF4C-A681-D95528A14969}" presName="arrowDiagram1" presStyleCnt="0">
        <dgm:presLayoutVars>
          <dgm:bulletEnabled val="1"/>
        </dgm:presLayoutVars>
      </dgm:prSet>
      <dgm:spPr/>
    </dgm:pt>
    <dgm:pt modelId="{99A4FC38-ED10-4556-8CE4-2F1A87EF6B33}" type="pres">
      <dgm:prSet presAssocID="{0664D1EE-96A6-D14F-888B-9C8DE85D660A}" presName="bullet1" presStyleLbl="node1" presStyleIdx="0" presStyleCnt="1" custFlipVert="1" custFlipHor="0" custScaleX="9502" custScaleY="9502"/>
      <dgm:spPr>
        <a:ln>
          <a:solidFill>
            <a:schemeClr val="bg1"/>
          </a:solidFill>
        </a:ln>
      </dgm:spPr>
    </dgm:pt>
    <dgm:pt modelId="{F97A7494-C2CC-453C-B773-CEF88FD19819}" type="pres">
      <dgm:prSet presAssocID="{0664D1EE-96A6-D14F-888B-9C8DE85D660A}" presName="textBox1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7FF50EA-D277-E842-9EE9-0017974B2555}" type="presOf" srcId="{AEA3F007-049C-CF4C-A681-D95528A14969}" destId="{A5F837F6-8B71-8541-B8B3-D470F23A69EB}" srcOrd="0" destOrd="0" presId="urn:microsoft.com/office/officeart/2005/8/layout/arrow2"/>
    <dgm:cxn modelId="{5A96C640-23CB-2845-9A3C-38CD0A4DCA2C}" srcId="{AEA3F007-049C-CF4C-A681-D95528A14969}" destId="{0664D1EE-96A6-D14F-888B-9C8DE85D660A}" srcOrd="0" destOrd="0" parTransId="{083E36CA-970F-EC42-B307-956BFB9BC975}" sibTransId="{C06967C8-BD12-3B43-A97C-911B983DD950}"/>
    <dgm:cxn modelId="{D75A51A0-58D7-43A1-AB68-1D584884A469}" type="presOf" srcId="{0664D1EE-96A6-D14F-888B-9C8DE85D660A}" destId="{F97A7494-C2CC-453C-B773-CEF88FD19819}" srcOrd="0" destOrd="0" presId="urn:microsoft.com/office/officeart/2005/8/layout/arrow2"/>
    <dgm:cxn modelId="{AA192FB3-6A67-AC47-AB1A-EA68B75E2334}" type="presParOf" srcId="{A5F837F6-8B71-8541-B8B3-D470F23A69EB}" destId="{AB27E6CF-A8AB-AD4E-94A6-04B615C608DD}" srcOrd="0" destOrd="0" presId="urn:microsoft.com/office/officeart/2005/8/layout/arrow2"/>
    <dgm:cxn modelId="{2A999C5C-F02A-441E-BB0F-79502AE9ADDE}" type="presParOf" srcId="{A5F837F6-8B71-8541-B8B3-D470F23A69EB}" destId="{1ED4A767-C9D7-4B15-8AA7-5B8044052367}" srcOrd="1" destOrd="0" presId="urn:microsoft.com/office/officeart/2005/8/layout/arrow2"/>
    <dgm:cxn modelId="{414DB52A-6DF8-43FE-88FB-0056B528F444}" type="presParOf" srcId="{1ED4A767-C9D7-4B15-8AA7-5B8044052367}" destId="{99A4FC38-ED10-4556-8CE4-2F1A87EF6B33}" srcOrd="0" destOrd="0" presId="urn:microsoft.com/office/officeart/2005/8/layout/arrow2"/>
    <dgm:cxn modelId="{03794BB8-BB64-4C83-BE20-B88143A78B84}" type="presParOf" srcId="{1ED4A767-C9D7-4B15-8AA7-5B8044052367}" destId="{F97A7494-C2CC-453C-B773-CEF88FD19819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8595E-F5B6-4D2C-BFFE-3B7C554A58E9}">
      <dsp:nvSpPr>
        <dsp:cNvPr id="0" name=""/>
        <dsp:cNvSpPr/>
      </dsp:nvSpPr>
      <dsp:spPr>
        <a:xfrm>
          <a:off x="256856" y="0"/>
          <a:ext cx="8688816" cy="433625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27000" dist="38100" dir="2700000" algn="ctr" rotWithShape="0">
            <a:srgbClr val="000000">
              <a:alpha val="45000"/>
            </a:srgbClr>
          </a:outerShdw>
        </a:effectLst>
        <a:scene3d>
          <a:camera prst="perspectiveFront" fov="2700000">
            <a:rot lat="20376000" lon="1938000" rev="20112001"/>
          </a:camera>
          <a:lightRig rig="soft" dir="t">
            <a:rot lat="0" lon="0" rev="0"/>
          </a:lightRig>
        </a:scene3d>
        <a:sp3d prstMaterial="translucentPowder">
          <a:bevelT w="203200" h="508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8F6689D-75E3-45EC-93FF-F4D215E223AF}">
      <dsp:nvSpPr>
        <dsp:cNvPr id="0" name=""/>
        <dsp:cNvSpPr/>
      </dsp:nvSpPr>
      <dsp:spPr>
        <a:xfrm>
          <a:off x="1584176" y="2364531"/>
          <a:ext cx="159574" cy="1595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B73C105-F7D0-4FD4-B95E-502B06CA0B58}">
      <dsp:nvSpPr>
        <dsp:cNvPr id="0" name=""/>
        <dsp:cNvSpPr/>
      </dsp:nvSpPr>
      <dsp:spPr>
        <a:xfrm>
          <a:off x="1895440" y="3304227"/>
          <a:ext cx="908879" cy="10320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5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</dsp:txBody>
      <dsp:txXfrm>
        <a:off x="1895440" y="3304227"/>
        <a:ext cx="908879" cy="1032028"/>
      </dsp:txXfrm>
    </dsp:sp>
    <dsp:sp modelId="{2CD416A2-B896-4E5F-AAD7-0CFF749F4854}">
      <dsp:nvSpPr>
        <dsp:cNvPr id="0" name=""/>
        <dsp:cNvSpPr/>
      </dsp:nvSpPr>
      <dsp:spPr>
        <a:xfrm>
          <a:off x="2898585" y="1872207"/>
          <a:ext cx="249768" cy="2497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419004F-D82F-4A5C-B9C5-6A2C210C2002}">
      <dsp:nvSpPr>
        <dsp:cNvPr id="0" name=""/>
        <dsp:cNvSpPr/>
      </dsp:nvSpPr>
      <dsp:spPr>
        <a:xfrm>
          <a:off x="0" y="826912"/>
          <a:ext cx="2159812" cy="943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347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tx2"/>
              </a:solidFill>
              <a:effectLst/>
            </a:rPr>
            <a:t>1998 : </a:t>
          </a:r>
          <a:r>
            <a:rPr lang="fr-FR" sz="1800" kern="1200" dirty="0" smtClean="0">
              <a:solidFill>
                <a:schemeClr val="tx2"/>
              </a:solidFill>
              <a:effectLst/>
            </a:rPr>
            <a:t>Création de la Fédération </a:t>
          </a:r>
          <a:r>
            <a:rPr lang="fr-FR" sz="1800" kern="1200" dirty="0" smtClean="0">
              <a:solidFill>
                <a:schemeClr val="tx2"/>
              </a:solidFill>
              <a:effectLst/>
            </a:rPr>
            <a:t>de Cancérologie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tx2"/>
              </a:solidFill>
              <a:effectLst/>
            </a:rPr>
            <a:t>Circulaire </a:t>
          </a:r>
          <a:r>
            <a:rPr lang="fr-FR" sz="1400" kern="1200" dirty="0" smtClean="0">
              <a:solidFill>
                <a:schemeClr val="tx2"/>
              </a:solidFill>
              <a:effectLst/>
            </a:rPr>
            <a:t>du </a:t>
          </a:r>
          <a:r>
            <a:rPr lang="fr-FR" sz="1400" b="1" kern="1200" dirty="0" smtClean="0">
              <a:solidFill>
                <a:schemeClr val="tx2"/>
              </a:solidFill>
              <a:effectLst/>
            </a:rPr>
            <a:t>16/12/1997</a:t>
          </a:r>
          <a:r>
            <a:rPr lang="fr-FR" sz="1400" kern="1200" dirty="0" smtClean="0">
              <a:solidFill>
                <a:schemeClr val="tx2"/>
              </a:solidFill>
              <a:effectLst/>
            </a:rPr>
            <a:t> définissant les priorités de la politique d’organisation des soins </a:t>
          </a:r>
          <a:endParaRPr lang="fr-FR" sz="2400" kern="1200" dirty="0" smtClean="0">
            <a:solidFill>
              <a:schemeClr val="tx2"/>
            </a:solidFill>
            <a:effectLst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</dsp:txBody>
      <dsp:txXfrm>
        <a:off x="0" y="826912"/>
        <a:ext cx="2159812" cy="943511"/>
      </dsp:txXfrm>
    </dsp:sp>
    <dsp:sp modelId="{34DAED09-C892-4878-B553-977F9E96B929}">
      <dsp:nvSpPr>
        <dsp:cNvPr id="0" name=""/>
        <dsp:cNvSpPr/>
      </dsp:nvSpPr>
      <dsp:spPr>
        <a:xfrm>
          <a:off x="4104455" y="1699388"/>
          <a:ext cx="333024" cy="33302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96DA4AA-B75A-4FA7-BEAF-7D7BF527FF74}">
      <dsp:nvSpPr>
        <dsp:cNvPr id="0" name=""/>
        <dsp:cNvSpPr/>
      </dsp:nvSpPr>
      <dsp:spPr>
        <a:xfrm rot="10800000" flipV="1">
          <a:off x="2160235" y="705819"/>
          <a:ext cx="3287440" cy="705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463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tx2"/>
              </a:solidFill>
              <a:effectLst/>
            </a:rPr>
            <a:t>2003 – 2006 </a:t>
          </a:r>
          <a:r>
            <a:rPr lang="fr-FR" sz="1800" kern="1200" dirty="0" smtClean="0">
              <a:solidFill>
                <a:schemeClr val="tx2"/>
              </a:solidFill>
              <a:effectLst/>
            </a:rPr>
            <a:t>: 1</a:t>
          </a:r>
          <a:r>
            <a:rPr lang="fr-FR" sz="1800" kern="1200" baseline="30000" dirty="0" smtClean="0">
              <a:solidFill>
                <a:schemeClr val="tx2"/>
              </a:solidFill>
              <a:effectLst/>
            </a:rPr>
            <a:t>er</a:t>
          </a:r>
          <a:r>
            <a:rPr lang="fr-FR" sz="1800" kern="1200" dirty="0" smtClean="0">
              <a:solidFill>
                <a:schemeClr val="tx2"/>
              </a:solidFill>
              <a:effectLst/>
            </a:rPr>
            <a:t> Projet Commun Fédération de Cancérologie CHU de Rouen</a:t>
          </a:r>
          <a:endParaRPr lang="fr-FR" sz="1800" kern="1200" dirty="0">
            <a:effectLst/>
          </a:endParaRPr>
        </a:p>
      </dsp:txBody>
      <dsp:txXfrm rot="-10800000">
        <a:off x="2160235" y="705819"/>
        <a:ext cx="3287440" cy="705943"/>
      </dsp:txXfrm>
    </dsp:sp>
    <dsp:sp modelId="{9DB4B78C-AE3C-4B69-A639-5379602327BD}">
      <dsp:nvSpPr>
        <dsp:cNvPr id="0" name=""/>
        <dsp:cNvSpPr/>
      </dsp:nvSpPr>
      <dsp:spPr>
        <a:xfrm>
          <a:off x="5472608" y="1555877"/>
          <a:ext cx="430156" cy="4301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C001A97-F9C8-4046-B3BE-B2B22CD4C1B5}">
      <dsp:nvSpPr>
        <dsp:cNvPr id="0" name=""/>
        <dsp:cNvSpPr/>
      </dsp:nvSpPr>
      <dsp:spPr>
        <a:xfrm>
          <a:off x="4392492" y="2293472"/>
          <a:ext cx="2423876" cy="713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931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tx2"/>
              </a:solidFill>
              <a:effectLst/>
            </a:rPr>
            <a:t>2008 </a:t>
          </a:r>
          <a:r>
            <a:rPr lang="fr-FR" sz="1800" kern="1200" dirty="0" smtClean="0">
              <a:solidFill>
                <a:schemeClr val="tx2"/>
              </a:solidFill>
              <a:effectLst/>
            </a:rPr>
            <a:t>: création du 3C Rouen-Elbeuf et du secrétariat RCP</a:t>
          </a:r>
          <a:endParaRPr lang="fr-FR" sz="1800" kern="1200" dirty="0">
            <a:solidFill>
              <a:schemeClr val="tx2"/>
            </a:solidFill>
            <a:effectLst/>
          </a:endParaRPr>
        </a:p>
      </dsp:txBody>
      <dsp:txXfrm>
        <a:off x="4392492" y="2293472"/>
        <a:ext cx="2423876" cy="713510"/>
      </dsp:txXfrm>
    </dsp:sp>
    <dsp:sp modelId="{99CFB758-F506-47BA-AD1F-C93876906D1D}">
      <dsp:nvSpPr>
        <dsp:cNvPr id="0" name=""/>
        <dsp:cNvSpPr/>
      </dsp:nvSpPr>
      <dsp:spPr>
        <a:xfrm>
          <a:off x="7272809" y="1512170"/>
          <a:ext cx="548102" cy="5481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955421-DED7-4816-9E74-A965308E8C49}">
      <dsp:nvSpPr>
        <dsp:cNvPr id="0" name=""/>
        <dsp:cNvSpPr/>
      </dsp:nvSpPr>
      <dsp:spPr>
        <a:xfrm>
          <a:off x="6552725" y="642878"/>
          <a:ext cx="1984478" cy="1128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428" tIns="0" rIns="0" bIns="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400" b="1" kern="1200" dirty="0" smtClean="0">
              <a:solidFill>
                <a:schemeClr val="tx2"/>
              </a:solidFill>
              <a:effectLst/>
            </a:rPr>
            <a:t>2020 …</a:t>
          </a:r>
          <a:endParaRPr lang="fr-FR" sz="4400" kern="1200" dirty="0">
            <a:solidFill>
              <a:schemeClr val="tx2"/>
            </a:solidFill>
            <a:effectLst/>
          </a:endParaRPr>
        </a:p>
      </dsp:txBody>
      <dsp:txXfrm>
        <a:off x="6552725" y="642878"/>
        <a:ext cx="1984478" cy="11280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D5B23E-DEFE-4606-B346-FBB518B66C34}">
      <dsp:nvSpPr>
        <dsp:cNvPr id="0" name=""/>
        <dsp:cNvSpPr/>
      </dsp:nvSpPr>
      <dsp:spPr>
        <a:xfrm>
          <a:off x="3276879" y="1003886"/>
          <a:ext cx="3419869" cy="2588126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3200" b="1" kern="1200" dirty="0">
              <a:solidFill>
                <a:srgbClr val="002060"/>
              </a:solidFill>
            </a:rPr>
            <a:t>Projet médical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3200" b="1" kern="1200" dirty="0" smtClean="0">
              <a:solidFill>
                <a:srgbClr val="002060"/>
              </a:solidFill>
            </a:rPr>
            <a:t>Cancer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3200" b="1" kern="1200" dirty="0" smtClean="0">
              <a:solidFill>
                <a:srgbClr val="002060"/>
              </a:solidFill>
            </a:rPr>
            <a:t> du CHU</a:t>
          </a:r>
          <a:endParaRPr lang="fr-FR" sz="3200" b="1" kern="1200" dirty="0">
            <a:solidFill>
              <a:srgbClr val="002060"/>
            </a:solidFill>
          </a:endParaRPr>
        </a:p>
      </dsp:txBody>
      <dsp:txXfrm>
        <a:off x="3777707" y="1382908"/>
        <a:ext cx="2418213" cy="1830082"/>
      </dsp:txXfrm>
    </dsp:sp>
    <dsp:sp modelId="{0395BB76-2815-4C8A-92CA-6CF6029AA416}">
      <dsp:nvSpPr>
        <dsp:cNvPr id="0" name=""/>
        <dsp:cNvSpPr/>
      </dsp:nvSpPr>
      <dsp:spPr>
        <a:xfrm>
          <a:off x="3538475" y="96947"/>
          <a:ext cx="2947162" cy="1253002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1406283"/>
                <a:satOff val="-2110"/>
                <a:lumOff val="-343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1406283"/>
                <a:satOff val="-2110"/>
                <a:lumOff val="-343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1406283"/>
                <a:satOff val="-2110"/>
                <a:lumOff val="-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/>
            <a:t>Critères Eu CCC</a:t>
          </a:r>
        </a:p>
      </dsp:txBody>
      <dsp:txXfrm>
        <a:off x="3970077" y="280445"/>
        <a:ext cx="2083958" cy="886006"/>
      </dsp:txXfrm>
    </dsp:sp>
    <dsp:sp modelId="{17440282-9A77-40C0-A1DE-460FCE031644}">
      <dsp:nvSpPr>
        <dsp:cNvPr id="0" name=""/>
        <dsp:cNvSpPr/>
      </dsp:nvSpPr>
      <dsp:spPr>
        <a:xfrm>
          <a:off x="5793178" y="1534412"/>
          <a:ext cx="3090367" cy="139383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2812566"/>
                <a:satOff val="-4220"/>
                <a:lumOff val="-686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2812566"/>
                <a:satOff val="-4220"/>
                <a:lumOff val="-686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2812566"/>
                <a:satOff val="-4220"/>
                <a:lumOff val="-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/>
            <a:t>Filières et recours sur le territoire : Le Havre, Dieppe, Evreux Elbeuf  </a:t>
          </a:r>
        </a:p>
      </dsp:txBody>
      <dsp:txXfrm>
        <a:off x="6245752" y="1738535"/>
        <a:ext cx="2185219" cy="985593"/>
      </dsp:txXfrm>
    </dsp:sp>
    <dsp:sp modelId="{DCB7E981-E84E-4852-BEE1-6CF0132D72C3}">
      <dsp:nvSpPr>
        <dsp:cNvPr id="0" name=""/>
        <dsp:cNvSpPr/>
      </dsp:nvSpPr>
      <dsp:spPr>
        <a:xfrm>
          <a:off x="5571872" y="686279"/>
          <a:ext cx="2989463" cy="1051482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4218849"/>
                <a:satOff val="-6330"/>
                <a:lumOff val="-1029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4218849"/>
                <a:satOff val="-6330"/>
                <a:lumOff val="-1029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4218849"/>
                <a:satOff val="-6330"/>
                <a:lumOff val="-10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/>
            <a:t>Projets de services et de pôles -&gt; PM CHU</a:t>
          </a:r>
        </a:p>
      </dsp:txBody>
      <dsp:txXfrm>
        <a:off x="6009669" y="840265"/>
        <a:ext cx="2113869" cy="743510"/>
      </dsp:txXfrm>
    </dsp:sp>
    <dsp:sp modelId="{CD39E09D-420C-43D2-9724-B982CFC448D0}">
      <dsp:nvSpPr>
        <dsp:cNvPr id="0" name=""/>
        <dsp:cNvSpPr/>
      </dsp:nvSpPr>
      <dsp:spPr>
        <a:xfrm>
          <a:off x="1563029" y="643708"/>
          <a:ext cx="2718752" cy="110229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/>
            <a:t>PMSP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/>
            <a:t>CHU – </a:t>
          </a:r>
          <a:r>
            <a:rPr lang="fr-FR" sz="1800" b="0" kern="1200" dirty="0" smtClean="0"/>
            <a:t>CLCC Henri Becquerel</a:t>
          </a:r>
          <a:endParaRPr lang="fr-FR" sz="1800" b="0" kern="1200" dirty="0"/>
        </a:p>
      </dsp:txBody>
      <dsp:txXfrm>
        <a:off x="1961181" y="805135"/>
        <a:ext cx="1922448" cy="779437"/>
      </dsp:txXfrm>
    </dsp:sp>
    <dsp:sp modelId="{55F5F50A-3FFB-41B8-A654-22739FB00F7D}">
      <dsp:nvSpPr>
        <dsp:cNvPr id="0" name=""/>
        <dsp:cNvSpPr/>
      </dsp:nvSpPr>
      <dsp:spPr>
        <a:xfrm>
          <a:off x="1248405" y="1696893"/>
          <a:ext cx="2893320" cy="1096940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7031415"/>
                <a:satOff val="-10550"/>
                <a:lumOff val="-1716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7031415"/>
                <a:satOff val="-10550"/>
                <a:lumOff val="-1716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7031415"/>
                <a:satOff val="-10550"/>
                <a:lumOff val="-17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Indicateurs </a:t>
          </a:r>
          <a:r>
            <a:rPr lang="fr-FR" sz="1800" kern="1200" dirty="0" smtClean="0"/>
            <a:t>cancer</a:t>
          </a:r>
          <a:endParaRPr lang="fr-FR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DIMA</a:t>
          </a:r>
        </a:p>
      </dsp:txBody>
      <dsp:txXfrm>
        <a:off x="1672122" y="1857536"/>
        <a:ext cx="2045886" cy="775654"/>
      </dsp:txXfrm>
    </dsp:sp>
    <dsp:sp modelId="{5C0819BF-7F09-4361-B52A-AAF30F087F48}">
      <dsp:nvSpPr>
        <dsp:cNvPr id="0" name=""/>
        <dsp:cNvSpPr/>
      </dsp:nvSpPr>
      <dsp:spPr>
        <a:xfrm>
          <a:off x="5640448" y="2615646"/>
          <a:ext cx="2796100" cy="1253002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8437698"/>
                <a:satOff val="-12660"/>
                <a:lumOff val="-2059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8437698"/>
                <a:satOff val="-12660"/>
                <a:lumOff val="-2059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8437698"/>
                <a:satOff val="-12660"/>
                <a:lumOff val="-2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/>
            <a:t>Patients partenaires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/>
            <a:t>Expérience patient</a:t>
          </a:r>
        </a:p>
      </dsp:txBody>
      <dsp:txXfrm>
        <a:off x="6049927" y="2799144"/>
        <a:ext cx="1977142" cy="886006"/>
      </dsp:txXfrm>
    </dsp:sp>
    <dsp:sp modelId="{3B3F69C2-FDAA-4054-BFD7-199F693B2496}">
      <dsp:nvSpPr>
        <dsp:cNvPr id="0" name=""/>
        <dsp:cNvSpPr/>
      </dsp:nvSpPr>
      <dsp:spPr>
        <a:xfrm>
          <a:off x="1689845" y="2670954"/>
          <a:ext cx="2667178" cy="121638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9843981"/>
                <a:satOff val="-14770"/>
                <a:lumOff val="-2402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9843981"/>
                <a:satOff val="-14770"/>
                <a:lumOff val="-2402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9843981"/>
                <a:satOff val="-14770"/>
                <a:lumOff val="-24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/>
            <a:t>Stratégie décennale </a:t>
          </a:r>
          <a:r>
            <a:rPr lang="fr-FR" sz="1800" b="0" kern="1200" dirty="0" err="1"/>
            <a:t>INCa</a:t>
          </a:r>
          <a:r>
            <a:rPr lang="fr-FR" sz="1800" b="0" kern="1200" dirty="0"/>
            <a:t> Feuille de route ARS</a:t>
          </a:r>
        </a:p>
      </dsp:txBody>
      <dsp:txXfrm>
        <a:off x="2080444" y="2849090"/>
        <a:ext cx="1885980" cy="860117"/>
      </dsp:txXfrm>
    </dsp:sp>
    <dsp:sp modelId="{B632BA9F-6865-453D-93D7-4D85779F5F2A}">
      <dsp:nvSpPr>
        <dsp:cNvPr id="0" name=""/>
        <dsp:cNvSpPr/>
      </dsp:nvSpPr>
      <dsp:spPr>
        <a:xfrm>
          <a:off x="3569486" y="3448312"/>
          <a:ext cx="2814694" cy="89212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/>
            <a:t>Projet Recherche et Innovation</a:t>
          </a:r>
        </a:p>
      </dsp:txBody>
      <dsp:txXfrm>
        <a:off x="3981688" y="3578961"/>
        <a:ext cx="1990290" cy="6308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7E6CF-A8AB-AD4E-94A6-04B615C608DD}">
      <dsp:nvSpPr>
        <dsp:cNvPr id="0" name=""/>
        <dsp:cNvSpPr/>
      </dsp:nvSpPr>
      <dsp:spPr>
        <a:xfrm rot="622531">
          <a:off x="588913" y="0"/>
          <a:ext cx="3553428" cy="254231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A4FC38-ED10-4556-8CE4-2F1A87EF6B33}">
      <dsp:nvSpPr>
        <dsp:cNvPr id="0" name=""/>
        <dsp:cNvSpPr/>
      </dsp:nvSpPr>
      <dsp:spPr>
        <a:xfrm flipV="1">
          <a:off x="4050327" y="651786"/>
          <a:ext cx="28602" cy="286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A7494-C2CC-453C-B773-CEF88FD19819}">
      <dsp:nvSpPr>
        <dsp:cNvPr id="0" name=""/>
        <dsp:cNvSpPr/>
      </dsp:nvSpPr>
      <dsp:spPr>
        <a:xfrm>
          <a:off x="2437545" y="666087"/>
          <a:ext cx="1627083" cy="1876230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59499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</dsp:txBody>
      <dsp:txXfrm>
        <a:off x="2516973" y="745515"/>
        <a:ext cx="1468227" cy="1717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6FD9161-DAC3-73E1-835E-7AAA3138D4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288DEEC-3638-CBAC-25FE-B88F02D867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9551602-49CE-E849-B868-ADB79B6CDE32}" type="datetimeFigureOut">
              <a:rPr lang="fr-FR"/>
              <a:pPr>
                <a:defRPr/>
              </a:pPr>
              <a:t>22/05/2025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AC05E466-0D85-D976-2A54-2694AB6184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notes 4">
            <a:extLst>
              <a:ext uri="{FF2B5EF4-FFF2-40B4-BE49-F238E27FC236}">
                <a16:creationId xmlns:a16="http://schemas.microsoft.com/office/drawing/2014/main" id="{A333F7DA-7114-E76E-82BB-38D2FBEED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29B767D-D45B-A0D7-2BA3-8E4C6132846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BCF000-B500-96E7-789C-6AAA349EA2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AFE506-4A49-E945-B150-FB471A46AB3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dirty="0">
                <a:solidFill>
                  <a:schemeClr val="tx2"/>
                </a:solidFill>
              </a:rPr>
              <a:t>En Haute-Normandie, les indicateurs épidémiologiques continuent à marquer une</a:t>
            </a:r>
            <a:r>
              <a:rPr lang="fr-FR" b="1" dirty="0">
                <a:solidFill>
                  <a:schemeClr val="tx2"/>
                </a:solidFill>
              </a:rPr>
              <a:t> situation plus défavorable que la moyenne nationale</a:t>
            </a:r>
            <a:r>
              <a:rPr lang="fr-FR" dirty="0">
                <a:solidFill>
                  <a:schemeClr val="tx2"/>
                </a:solidFill>
              </a:rPr>
              <a:t>. 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fr-FR" dirty="0">
              <a:solidFill>
                <a:schemeClr val="tx2"/>
              </a:solidFill>
            </a:endParaRP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dirty="0">
                <a:solidFill>
                  <a:schemeClr val="tx2"/>
                </a:solidFill>
              </a:rPr>
              <a:t>Au sein de l’activité du CHU, </a:t>
            </a:r>
            <a:r>
              <a:rPr lang="fr-FR" b="1" dirty="0">
                <a:solidFill>
                  <a:schemeClr val="tx2"/>
                </a:solidFill>
              </a:rPr>
              <a:t>la cancérologie représente plus de 15% </a:t>
            </a:r>
            <a:r>
              <a:rPr lang="fr-FR" dirty="0">
                <a:solidFill>
                  <a:schemeClr val="tx2"/>
                </a:solidFill>
              </a:rPr>
              <a:t>des séjours et </a:t>
            </a:r>
            <a:r>
              <a:rPr lang="fr-FR" b="1" dirty="0">
                <a:solidFill>
                  <a:schemeClr val="tx2"/>
                </a:solidFill>
              </a:rPr>
              <a:t>croit à un rythme soutenu </a:t>
            </a:r>
            <a:r>
              <a:rPr lang="fr-FR" dirty="0">
                <a:solidFill>
                  <a:schemeClr val="tx2"/>
                </a:solidFill>
              </a:rPr>
              <a:t>(+ 4.9% en 2011) mais son intégration  dans les services de  spécialité la rend moins lisible.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fr-FR" dirty="0">
              <a:solidFill>
                <a:schemeClr val="tx2"/>
              </a:solidFill>
            </a:endParaRP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dirty="0">
                <a:solidFill>
                  <a:schemeClr val="tx2"/>
                </a:solidFill>
              </a:rPr>
              <a:t>Cette offre est insérée dans le réseau régional et inter régional de soins en cancérologie mais cette </a:t>
            </a:r>
            <a:r>
              <a:rPr lang="fr-FR" b="1" dirty="0">
                <a:solidFill>
                  <a:schemeClr val="tx2"/>
                </a:solidFill>
              </a:rPr>
              <a:t>coopération</a:t>
            </a:r>
            <a:r>
              <a:rPr lang="fr-FR" dirty="0">
                <a:solidFill>
                  <a:schemeClr val="tx2"/>
                </a:solidFill>
              </a:rPr>
              <a:t>, notamment avec le CLCC et les établissements publics régionaux, </a:t>
            </a:r>
            <a:r>
              <a:rPr lang="fr-FR" b="1" dirty="0">
                <a:solidFill>
                  <a:schemeClr val="tx2"/>
                </a:solidFill>
              </a:rPr>
              <a:t>doit être confortée</a:t>
            </a:r>
            <a:r>
              <a:rPr lang="fr-FR" dirty="0">
                <a:solidFill>
                  <a:schemeClr val="tx2"/>
                </a:solidFill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B10EC706-B374-461F-AE9D-95B87C1AA7ED}" type="slidenum">
              <a:rPr lang="fr-FR" altLang="fr-FR" smtClean="0"/>
              <a:pPr/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4474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JUNON\Communic\Direction de la communication\Charte Graphique\Charte graphique-2017-final\Modèle PowerPoint\fond-couv-PP.jpg">
            <a:extLst>
              <a:ext uri="{FF2B5EF4-FFF2-40B4-BE49-F238E27FC236}">
                <a16:creationId xmlns:a16="http://schemas.microsoft.com/office/drawing/2014/main" id="{3DC3A5ED-45D5-5CC8-6ACF-E717A5AC0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17" y="0"/>
            <a:ext cx="122237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67541" y="2130426"/>
            <a:ext cx="8160907" cy="1470025"/>
          </a:xfrm>
        </p:spPr>
        <p:txBody>
          <a:bodyPr/>
          <a:lstStyle>
            <a:lvl1pPr algn="ctr">
              <a:defRPr sz="4400" b="0" cap="small" baseline="0">
                <a:solidFill>
                  <a:schemeClr val="bg1"/>
                </a:solidFill>
                <a:latin typeface="Phenomena ExtraBold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67541" y="4077072"/>
            <a:ext cx="8160907" cy="12961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FC47F0E4-ECBC-99BF-2875-4CEF41A474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3200" y="6308726"/>
            <a:ext cx="259291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0361810-75D8-8543-840B-E9608BDE46C4}" type="datetimeFigureOut">
              <a:rPr lang="fr-FR"/>
              <a:pPr>
                <a:defRPr/>
              </a:pPr>
              <a:t>22/05/2025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121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 b="1" cap="sm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66700" indent="-266700">
              <a:buSzPct val="100000"/>
              <a:buFontTx/>
              <a:buBlip>
                <a:blip r:embed="rId2"/>
              </a:buBlip>
              <a:defRPr sz="2400" b="1">
                <a:solidFill>
                  <a:schemeClr val="tx2"/>
                </a:solidFill>
              </a:defRPr>
            </a:lvl1pPr>
            <a:lvl2pPr marL="714375" indent="-257175">
              <a:buSzPct val="100000"/>
              <a:buFontTx/>
              <a:buBlip>
                <a:blip r:embed="rId2"/>
              </a:buBlip>
              <a:defRPr sz="2000">
                <a:solidFill>
                  <a:schemeClr val="tx2"/>
                </a:solidFill>
              </a:defRPr>
            </a:lvl2pPr>
            <a:lvl3pPr marL="1162050" indent="-247650">
              <a:buSzPct val="100000"/>
              <a:buFontTx/>
              <a:buBlip>
                <a:blip r:embed="rId2"/>
              </a:buBlip>
              <a:defRPr sz="1800">
                <a:solidFill>
                  <a:schemeClr val="tx2"/>
                </a:solidFill>
              </a:defRPr>
            </a:lvl3pPr>
            <a:lvl4pPr marL="1714500" indent="-342900">
              <a:buFont typeface="Arial" panose="020B0604020202020204" pitchFamily="34" charset="0"/>
              <a:buChar char="•"/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BB9607-BE9C-8931-36A8-44675DD6D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/>
              <a:t>17/07/2017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3D883D-194D-9B4A-3D5F-B9DF1D0C9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9E304D-272F-43A5-B334-A388826A2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FC970-0532-1C49-B2FD-0132806A1FE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8606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C84C71-73FE-3E1F-A2EF-6F4A71B53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36614"/>
            <a:ext cx="10972800" cy="581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9D658BC8-32F8-B918-D696-BEB997AD2E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C39227-161E-7DFE-A35A-F50E43DCE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93A007-F45B-9247-A599-2A75FEB6DC6B}" type="datetimeFigureOut">
              <a:rPr lang="fr-FR"/>
              <a:pPr>
                <a:defRPr/>
              </a:pPr>
              <a:t>22/05/2025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277F76-2F08-F79F-43D8-7F2E8E2CF7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45323F-5406-8A3B-71B8-B34094367A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4D8244F-8224-0E4E-9895-C2F461BABC2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1031" name="Image 8">
            <a:extLst>
              <a:ext uri="{FF2B5EF4-FFF2-40B4-BE49-F238E27FC236}">
                <a16:creationId xmlns:a16="http://schemas.microsoft.com/office/drawing/2014/main" id="{3551DD3A-BFEB-DC5B-4FDB-7402D12163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 cap="small">
          <a:solidFill>
            <a:schemeClr val="tx2"/>
          </a:solidFill>
          <a:latin typeface="Phenomena ExtraBold" pitchFamily="50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9pPr>
    </p:titleStyle>
    <p:bodyStyle>
      <a:lvl1pPr marL="268288" indent="-268288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0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628650" indent="-263525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268288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ous-titre 2">
            <a:extLst>
              <a:ext uri="{FF2B5EF4-FFF2-40B4-BE49-F238E27FC236}">
                <a16:creationId xmlns:a16="http://schemas.microsoft.com/office/drawing/2014/main" id="{7F98E55C-FDE9-C1DF-45F4-27A11EA6FF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7351" y="2276476"/>
            <a:ext cx="6119813" cy="936625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4000" b="0" cap="small" dirty="0">
                <a:latin typeface="Phenomena ExtraBold" pitchFamily="50" charset="0"/>
                <a:ea typeface="+mj-ea"/>
                <a:cs typeface="+mj-cs"/>
              </a:rPr>
              <a:t>La cancérologie au CHU de ROUEN</a:t>
            </a:r>
          </a:p>
          <a:p>
            <a:pPr eaLnBrk="1" hangingPunct="1">
              <a:defRPr/>
            </a:pPr>
            <a:endParaRPr lang="fr-FR" altLang="fr-F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fr-FR" altLang="fr-FR" sz="3200" b="0" cap="small" dirty="0" smtClean="0">
                <a:solidFill>
                  <a:srgbClr val="002060"/>
                </a:solidFill>
                <a:latin typeface="Phenomena ExtraBold" pitchFamily="50" charset="0"/>
                <a:ea typeface="+mj-ea"/>
                <a:cs typeface="+mj-cs"/>
              </a:rPr>
              <a:t>Vers </a:t>
            </a:r>
            <a:r>
              <a:rPr lang="fr-FR" altLang="fr-FR" sz="3200" b="0" cap="small" dirty="0">
                <a:solidFill>
                  <a:srgbClr val="002060"/>
                </a:solidFill>
                <a:latin typeface="Phenomena ExtraBold" pitchFamily="50" charset="0"/>
                <a:ea typeface="+mj-ea"/>
                <a:cs typeface="+mj-cs"/>
              </a:rPr>
              <a:t>un institut </a:t>
            </a:r>
            <a:r>
              <a:rPr lang="fr-FR" altLang="fr-FR" sz="3200" b="0" cap="small" dirty="0">
                <a:solidFill>
                  <a:srgbClr val="002060"/>
                </a:solidFill>
                <a:latin typeface="Phenomena ExtraBold" pitchFamily="50" charset="0"/>
                <a:ea typeface="+mj-ea"/>
                <a:cs typeface="+mj-cs"/>
              </a:rPr>
              <a:t>h</a:t>
            </a:r>
            <a:r>
              <a:rPr lang="fr-FR" altLang="fr-FR" sz="3200" b="0" cap="small" dirty="0" smtClean="0">
                <a:solidFill>
                  <a:srgbClr val="002060"/>
                </a:solidFill>
                <a:latin typeface="Phenomena ExtraBold" pitchFamily="50" charset="0"/>
                <a:ea typeface="+mj-ea"/>
                <a:cs typeface="+mj-cs"/>
              </a:rPr>
              <a:t>émi-régional </a:t>
            </a:r>
            <a:r>
              <a:rPr lang="fr-FR" altLang="fr-FR" sz="3200" b="0" cap="small" dirty="0">
                <a:solidFill>
                  <a:srgbClr val="002060"/>
                </a:solidFill>
                <a:latin typeface="Phenomena ExtraBold" pitchFamily="50" charset="0"/>
                <a:ea typeface="+mj-ea"/>
                <a:cs typeface="+mj-cs"/>
              </a:rPr>
              <a:t>?</a:t>
            </a:r>
          </a:p>
        </p:txBody>
      </p:sp>
      <p:sp>
        <p:nvSpPr>
          <p:cNvPr id="6146" name="ZoneTexte 2">
            <a:extLst>
              <a:ext uri="{FF2B5EF4-FFF2-40B4-BE49-F238E27FC236}">
                <a16:creationId xmlns:a16="http://schemas.microsoft.com/office/drawing/2014/main" id="{6B29F16D-EDD4-656D-53CC-A509981B1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1864" y="4653136"/>
            <a:ext cx="40163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0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fr-FR" altLang="fr-FR" sz="2400" b="0" cap="small" dirty="0">
                <a:solidFill>
                  <a:schemeClr val="bg1"/>
                </a:solidFill>
                <a:latin typeface="Phenomena ExtraBold" pitchFamily="50" charset="0"/>
                <a:ea typeface="+mj-ea"/>
                <a:cs typeface="+mj-cs"/>
              </a:rPr>
              <a:t>23 mai 2025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fr-FR" altLang="fr-FR" b="0" dirty="0">
              <a:solidFill>
                <a:srgbClr val="002060"/>
              </a:solidFill>
            </a:endParaRPr>
          </a:p>
        </p:txBody>
      </p:sp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4077072"/>
            <a:ext cx="1656184" cy="14026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/>
          <p:cNvSpPr txBox="1"/>
          <p:nvPr/>
        </p:nvSpPr>
        <p:spPr>
          <a:xfrm rot="21095830">
            <a:off x="116954" y="2011794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87% des votants</a:t>
            </a:r>
            <a:r>
              <a:rPr lang="fr-FR" sz="1600" dirty="0" smtClean="0"/>
              <a:t> en faveur de la création d’un Institut de cancérologie en lien avec tous les partenaires de notre hémi région</a:t>
            </a:r>
            <a:endParaRPr lang="fr-FR" sz="1600" dirty="0"/>
          </a:p>
        </p:txBody>
      </p:sp>
      <p:sp>
        <p:nvSpPr>
          <p:cNvPr id="3" name="ZoneTexte 2"/>
          <p:cNvSpPr txBox="1"/>
          <p:nvPr/>
        </p:nvSpPr>
        <p:spPr>
          <a:xfrm rot="21098165">
            <a:off x="8086" y="1542581"/>
            <a:ext cx="3090208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Sondage </a:t>
            </a:r>
            <a:r>
              <a:rPr lang="fr-FR" b="1" dirty="0" err="1">
                <a:solidFill>
                  <a:schemeClr val="bg1"/>
                </a:solidFill>
              </a:rPr>
              <a:t>Wooclap</a:t>
            </a:r>
            <a:r>
              <a:rPr lang="fr-FR" b="1" dirty="0">
                <a:solidFill>
                  <a:schemeClr val="bg1"/>
                </a:solidFill>
              </a:rPr>
              <a:t> du 15 mai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7368" y="44624"/>
            <a:ext cx="10972800" cy="581025"/>
          </a:xfrm>
        </p:spPr>
        <p:txBody>
          <a:bodyPr/>
          <a:lstStyle/>
          <a:p>
            <a:r>
              <a:rPr lang="fr-FR" dirty="0" smtClean="0"/>
              <a:t>Questions </a:t>
            </a:r>
            <a:r>
              <a:rPr lang="fr-FR" dirty="0" err="1" smtClean="0"/>
              <a:t>wooclap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4977" y="908720"/>
            <a:ext cx="10972800" cy="5760640"/>
          </a:xfrm>
        </p:spPr>
        <p:txBody>
          <a:bodyPr/>
          <a:lstStyle/>
          <a:p>
            <a:r>
              <a:rPr lang="fr-FR" sz="2000" dirty="0" smtClean="0"/>
              <a:t>Quels sont les </a:t>
            </a:r>
            <a:r>
              <a:rPr lang="fr-FR" sz="2000" u="sng" dirty="0" smtClean="0"/>
              <a:t>deux enjeux </a:t>
            </a:r>
            <a:r>
              <a:rPr lang="fr-FR" sz="2000" dirty="0" smtClean="0"/>
              <a:t>les plus importants selon vous qui justifient de renforcer la structuration de la cancérologie, par exemple avec un institut? </a:t>
            </a:r>
            <a:r>
              <a:rPr lang="fr-FR" sz="1800" b="0" i="1" dirty="0" smtClean="0">
                <a:solidFill>
                  <a:srgbClr val="00B050"/>
                </a:solidFill>
              </a:rPr>
              <a:t>Sélectionner max 2 motifs</a:t>
            </a:r>
          </a:p>
          <a:p>
            <a:pPr lvl="1"/>
            <a:r>
              <a:rPr lang="fr-FR" sz="1600" dirty="0"/>
              <a:t>Parcours de soins coordonnés et optimisés</a:t>
            </a:r>
          </a:p>
          <a:p>
            <a:pPr lvl="1"/>
            <a:r>
              <a:rPr lang="fr-FR" sz="1600" dirty="0"/>
              <a:t>Stratégie plus affirmée sur la cancérologie</a:t>
            </a:r>
          </a:p>
          <a:p>
            <a:pPr lvl="1"/>
            <a:r>
              <a:rPr lang="fr-FR" sz="1600" dirty="0"/>
              <a:t>Synergies renforcées entre soin, enseignement, et recherche </a:t>
            </a:r>
          </a:p>
          <a:p>
            <a:pPr lvl="1"/>
            <a:r>
              <a:rPr lang="fr-FR" sz="1600" dirty="0"/>
              <a:t>Implication des partenaires </a:t>
            </a:r>
          </a:p>
          <a:p>
            <a:pPr lvl="1"/>
            <a:r>
              <a:rPr lang="fr-FR" sz="1600" dirty="0"/>
              <a:t>Lisibilité de l’offre en interne et externe</a:t>
            </a:r>
          </a:p>
          <a:p>
            <a:pPr lvl="1"/>
            <a:r>
              <a:rPr lang="fr-FR" sz="1600" dirty="0"/>
              <a:t>Valorisation et attractivité pour les professionnels</a:t>
            </a:r>
          </a:p>
          <a:p>
            <a:pPr lvl="1"/>
            <a:r>
              <a:rPr lang="fr-FR" sz="1600" dirty="0"/>
              <a:t>Excellence et amélioration continue</a:t>
            </a:r>
          </a:p>
          <a:p>
            <a:pPr lvl="1"/>
            <a:endParaRPr lang="fr-FR" sz="1600" dirty="0"/>
          </a:p>
          <a:p>
            <a:pPr marL="9525" indent="0">
              <a:buNone/>
            </a:pPr>
            <a:r>
              <a:rPr lang="fr-FR" sz="2000" dirty="0" smtClean="0"/>
              <a:t>Vers quel modèle de structuration pensez-vous que nous devons évoluer?</a:t>
            </a:r>
            <a:endParaRPr lang="fr-FR" sz="2000" dirty="0"/>
          </a:p>
          <a:p>
            <a:pPr lvl="1"/>
            <a:r>
              <a:rPr lang="fr-FR" sz="1600" dirty="0"/>
              <a:t>Institut de cancérologie du CHU </a:t>
            </a:r>
          </a:p>
          <a:p>
            <a:pPr lvl="1"/>
            <a:r>
              <a:rPr lang="fr-FR" sz="1600" dirty="0"/>
              <a:t>Institut </a:t>
            </a:r>
            <a:r>
              <a:rPr lang="fr-FR" sz="1600" dirty="0" smtClean="0"/>
              <a:t>hémi-régional </a:t>
            </a:r>
            <a:r>
              <a:rPr lang="fr-FR" sz="1600" dirty="0"/>
              <a:t>de cancérologie </a:t>
            </a:r>
          </a:p>
          <a:p>
            <a:pPr lvl="1"/>
            <a:r>
              <a:rPr lang="fr-FR" sz="1600" dirty="0"/>
              <a:t>Pôle Cancérologie </a:t>
            </a:r>
            <a:r>
              <a:rPr lang="fr-FR" sz="1600" dirty="0" smtClean="0"/>
              <a:t>au CHU</a:t>
            </a:r>
            <a:endParaRPr lang="fr-FR" sz="1600" dirty="0"/>
          </a:p>
          <a:p>
            <a:pPr lvl="1"/>
            <a:r>
              <a:rPr lang="fr-FR" sz="1600" dirty="0" smtClean="0"/>
              <a:t>Garder la structuration actuelle de la Fédération de Cancérologie</a:t>
            </a:r>
            <a:endParaRPr lang="fr-FR" sz="1600" dirty="0"/>
          </a:p>
          <a:p>
            <a:pPr marL="457200" lvl="1" indent="0">
              <a:buNone/>
            </a:pPr>
            <a:endParaRPr lang="fr-FR" sz="1600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7088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0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0CB6D4-A1F4-4B0B-96A4-CF037B940686}" type="slidenum">
              <a:rPr lang="fr-FR" altLang="fr-F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fr-FR" altLang="fr-FR" sz="1200" b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88D1DF2F-C7C2-8960-1E28-0DB5413E8E94}"/>
              </a:ext>
            </a:extLst>
          </p:cNvPr>
          <p:cNvSpPr txBox="1">
            <a:spLocks/>
          </p:cNvSpPr>
          <p:nvPr/>
        </p:nvSpPr>
        <p:spPr>
          <a:xfrm>
            <a:off x="335360" y="88626"/>
            <a:ext cx="7762056" cy="581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small" baseline="0">
                <a:solidFill>
                  <a:schemeClr val="tx2"/>
                </a:solidFill>
                <a:latin typeface="Phenomena ExtraBold" pitchFamily="50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9pPr>
          </a:lstStyle>
          <a:p>
            <a:pPr>
              <a:defRPr/>
            </a:pPr>
            <a:r>
              <a:rPr lang="fr-FR" sz="3600" dirty="0"/>
              <a:t>Le cancer en Normandie</a:t>
            </a:r>
          </a:p>
        </p:txBody>
      </p:sp>
      <p:sp>
        <p:nvSpPr>
          <p:cNvPr id="14" name="ZoneTexte 4"/>
          <p:cNvSpPr txBox="1">
            <a:spLocks noChangeArrowheads="1"/>
          </p:cNvSpPr>
          <p:nvPr/>
        </p:nvSpPr>
        <p:spPr bwMode="auto">
          <a:xfrm>
            <a:off x="5807969" y="6459538"/>
            <a:ext cx="662374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20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100" b="0" dirty="0">
                <a:solidFill>
                  <a:schemeClr val="tx1"/>
                </a:solidFill>
              </a:rPr>
              <a:t>Source :  Diagnostic - Feuille de route 2022-2025 ARS/</a:t>
            </a:r>
            <a:r>
              <a:rPr lang="fr-FR" altLang="fr-FR" sz="1100" b="0" dirty="0" err="1">
                <a:solidFill>
                  <a:schemeClr val="tx1"/>
                </a:solidFill>
              </a:rPr>
              <a:t>Onco-Normandie</a:t>
            </a:r>
            <a:endParaRPr lang="fr-FR" altLang="fr-FR" sz="1100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75837" y="1137739"/>
            <a:ext cx="95050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chemeClr val="tx2"/>
                </a:solidFill>
                <a:latin typeface="+mn-lt"/>
                <a:cs typeface="+mn-cs"/>
              </a:rPr>
              <a:t>La Normandie est caractérisée par une </a:t>
            </a:r>
            <a:r>
              <a:rPr lang="fr-FR" sz="2000" b="1" dirty="0">
                <a:solidFill>
                  <a:schemeClr val="tx2"/>
                </a:solidFill>
                <a:latin typeface="+mn-lt"/>
                <a:cs typeface="+mn-cs"/>
              </a:rPr>
              <a:t>surmortalité globale par cancer</a:t>
            </a:r>
            <a:r>
              <a:rPr lang="fr-FR" sz="2000" dirty="0">
                <a:solidFill>
                  <a:schemeClr val="tx2"/>
                </a:solidFill>
                <a:latin typeface="+mn-lt"/>
                <a:cs typeface="+mn-cs"/>
              </a:rPr>
              <a:t>, ainsi qu’une </a:t>
            </a:r>
            <a:r>
              <a:rPr lang="fr-FR" sz="2000" b="1" dirty="0">
                <a:solidFill>
                  <a:schemeClr val="tx2"/>
                </a:solidFill>
                <a:latin typeface="+mn-lt"/>
                <a:cs typeface="+mn-cs"/>
              </a:rPr>
              <a:t>sur-incidence de certains types de cancer</a:t>
            </a:r>
            <a:r>
              <a:rPr lang="fr-FR" sz="2000" dirty="0">
                <a:solidFill>
                  <a:schemeClr val="tx2"/>
                </a:solidFill>
                <a:latin typeface="+mn-lt"/>
                <a:cs typeface="+mn-cs"/>
              </a:rPr>
              <a:t>, pour les hommes comme pour les femmes.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3665" y="2319836"/>
            <a:ext cx="9166521" cy="351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31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0DDCF64C-D371-B197-1EEF-5F5AFC7AB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300" y="1749231"/>
            <a:ext cx="864096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0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 dirty="0"/>
              <a:t>&gt; </a:t>
            </a:r>
            <a:r>
              <a:rPr lang="fr-FR" altLang="fr-FR" sz="2400" dirty="0" smtClean="0"/>
              <a:t>8 500 </a:t>
            </a:r>
            <a:r>
              <a:rPr lang="fr-FR" altLang="fr-FR" sz="2400" dirty="0"/>
              <a:t>patients par an (file active)		</a:t>
            </a:r>
            <a:r>
              <a:rPr lang="fr-FR" altLang="fr-FR" sz="2400" dirty="0" smtClean="0"/>
              <a:t>         + </a:t>
            </a:r>
            <a:r>
              <a:rPr lang="fr-FR" altLang="fr-FR" sz="2400" dirty="0"/>
              <a:t>51 % en 12 ans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 dirty="0"/>
              <a:t>&gt; </a:t>
            </a:r>
            <a:r>
              <a:rPr lang="fr-FR" altLang="fr-FR" sz="2400" dirty="0" smtClean="0"/>
              <a:t>10 000 </a:t>
            </a:r>
            <a:r>
              <a:rPr lang="fr-FR" altLang="fr-FR" sz="2400" dirty="0"/>
              <a:t>passages en RCP               		</a:t>
            </a:r>
            <a:r>
              <a:rPr lang="fr-FR" altLang="fr-FR" sz="2400" dirty="0" smtClean="0"/>
              <a:t>         + </a:t>
            </a:r>
            <a:r>
              <a:rPr lang="fr-FR" altLang="fr-FR" sz="2400" dirty="0"/>
              <a:t>66% en 11 ans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 dirty="0"/>
              <a:t>&gt; </a:t>
            </a:r>
            <a:r>
              <a:rPr lang="fr-FR" altLang="fr-FR" sz="2400" dirty="0" smtClean="0"/>
              <a:t>13 000 </a:t>
            </a:r>
            <a:r>
              <a:rPr lang="fr-FR" altLang="fr-FR" sz="2400" dirty="0"/>
              <a:t>séances traitements systémiques  	</a:t>
            </a:r>
            <a:r>
              <a:rPr lang="fr-FR" altLang="fr-FR" sz="2400" dirty="0" smtClean="0"/>
              <a:t>         + </a:t>
            </a:r>
            <a:r>
              <a:rPr lang="fr-FR" altLang="fr-FR" sz="2400" dirty="0"/>
              <a:t>93% en 7 ans</a:t>
            </a:r>
          </a:p>
          <a:p>
            <a:pPr>
              <a:spcBef>
                <a:spcPct val="0"/>
              </a:spcBef>
              <a:buNone/>
            </a:pPr>
            <a:r>
              <a:rPr lang="fr-FR" altLang="fr-FR" sz="2400" dirty="0"/>
              <a:t>&gt; </a:t>
            </a:r>
            <a:r>
              <a:rPr lang="fr-FR" altLang="fr-FR" sz="2400" dirty="0" smtClean="0"/>
              <a:t>2 600 </a:t>
            </a:r>
            <a:r>
              <a:rPr lang="fr-FR" altLang="fr-FR" sz="2400" dirty="0"/>
              <a:t>actes de chirurgie</a:t>
            </a:r>
          </a:p>
          <a:p>
            <a:pPr>
              <a:spcBef>
                <a:spcPct val="0"/>
              </a:spcBef>
              <a:buNone/>
            </a:pPr>
            <a:r>
              <a:rPr lang="fr-FR" altLang="fr-FR" sz="2400" dirty="0"/>
              <a:t>&gt; </a:t>
            </a:r>
            <a:r>
              <a:rPr lang="fr-FR" altLang="fr-FR" sz="2400" dirty="0" smtClean="0"/>
              <a:t> 600 </a:t>
            </a:r>
            <a:r>
              <a:rPr lang="fr-FR" altLang="fr-FR" sz="2400" dirty="0"/>
              <a:t>inclusions en recherche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1"/>
              </a:solidFill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9F1C412A-0908-F25A-80AF-639F1E618BE2}"/>
              </a:ext>
            </a:extLst>
          </p:cNvPr>
          <p:cNvSpPr txBox="1">
            <a:spLocks/>
          </p:cNvSpPr>
          <p:nvPr/>
        </p:nvSpPr>
        <p:spPr>
          <a:xfrm>
            <a:off x="263352" y="78094"/>
            <a:ext cx="7762056" cy="581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small" baseline="0">
                <a:solidFill>
                  <a:schemeClr val="tx2"/>
                </a:solidFill>
                <a:latin typeface="Phenomena ExtraBold" pitchFamily="50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9pPr>
          </a:lstStyle>
          <a:p>
            <a:pPr>
              <a:defRPr/>
            </a:pPr>
            <a:r>
              <a:rPr lang="fr-FR" sz="3600" dirty="0"/>
              <a:t>La cancérologie au </a:t>
            </a:r>
            <a:r>
              <a:rPr lang="fr-FR" sz="3600" dirty="0" smtClean="0"/>
              <a:t>CHU de Rouen</a:t>
            </a:r>
            <a:endParaRPr lang="fr-FR" sz="3600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E1C7B84-DD0C-5ED2-10DA-73BA4542D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2" y="1389191"/>
            <a:ext cx="8229600" cy="720080"/>
          </a:xfrm>
        </p:spPr>
        <p:txBody>
          <a:bodyPr/>
          <a:lstStyle/>
          <a:p>
            <a:r>
              <a:rPr lang="fr-FR" dirty="0" smtClean="0"/>
              <a:t>quelques </a:t>
            </a:r>
            <a:r>
              <a:rPr lang="fr-FR" dirty="0"/>
              <a:t>chiffres</a:t>
            </a:r>
            <a:br>
              <a:rPr lang="fr-FR" dirty="0"/>
            </a:b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4727848" y="4653136"/>
            <a:ext cx="34554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chemeClr val="accent6">
                    <a:lumMod val="75000"/>
                  </a:schemeClr>
                </a:solidFill>
              </a:rPr>
              <a:t>Augmentation constante de l’activité</a:t>
            </a:r>
          </a:p>
        </p:txBody>
      </p:sp>
    </p:spTree>
    <p:extLst>
      <p:ext uri="{BB962C8B-B14F-4D97-AF65-F5344CB8AC3E}">
        <p14:creationId xmlns:p14="http://schemas.microsoft.com/office/powerpoint/2010/main" val="79428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contenu 2">
            <a:extLst>
              <a:ext uri="{FF2B5EF4-FFF2-40B4-BE49-F238E27FC236}">
                <a16:creationId xmlns:a16="http://schemas.microsoft.com/office/drawing/2014/main" id="{1732FF54-3B64-95AF-B447-55A617519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80" y="836450"/>
            <a:ext cx="11233248" cy="3600400"/>
          </a:xfrm>
        </p:spPr>
        <p:txBody>
          <a:bodyPr>
            <a:normAutofit/>
          </a:bodyPr>
          <a:lstStyle/>
          <a:p>
            <a:pPr marL="0" indent="0">
              <a:buSzTx/>
              <a:buNone/>
              <a:defRPr/>
            </a:pPr>
            <a:r>
              <a:rPr lang="fr-FR" altLang="fr-FR" sz="2800" dirty="0" smtClean="0"/>
              <a:t>Le CHU </a:t>
            </a:r>
            <a:r>
              <a:rPr lang="fr-FR" altLang="fr-FR" sz="2800" dirty="0"/>
              <a:t>: site de référence et de recours en </a:t>
            </a:r>
            <a:r>
              <a:rPr lang="fr-FR" altLang="fr-FR" sz="2800" dirty="0" smtClean="0"/>
              <a:t>Cancérologie</a:t>
            </a:r>
          </a:p>
          <a:p>
            <a:pPr marL="0" indent="0">
              <a:buSzTx/>
              <a:buNone/>
              <a:defRPr/>
            </a:pPr>
            <a:endParaRPr lang="fr-FR" altLang="fr-FR" sz="1300" b="1" dirty="0" smtClean="0"/>
          </a:p>
          <a:p>
            <a:pPr marL="0" indent="0">
              <a:buSzTx/>
              <a:buNone/>
              <a:defRPr/>
            </a:pPr>
            <a:endParaRPr lang="fr-FR" altLang="fr-FR" sz="1300" b="1" dirty="0"/>
          </a:p>
          <a:p>
            <a:pPr lvl="1">
              <a:buSzTx/>
              <a:defRPr/>
            </a:pPr>
            <a:r>
              <a:rPr lang="fr-FR" altLang="fr-FR" sz="1800" u="sng" dirty="0" smtClean="0"/>
              <a:t>Filières</a:t>
            </a:r>
            <a:r>
              <a:rPr lang="fr-FR" altLang="fr-FR" sz="1800" dirty="0" smtClean="0"/>
              <a:t> </a:t>
            </a:r>
            <a:r>
              <a:rPr lang="fr-FR" altLang="fr-FR" sz="1800" dirty="0"/>
              <a:t>: Digestif, urologie, thoracique, dermatologie, neuro, VADS, </a:t>
            </a:r>
            <a:r>
              <a:rPr lang="fr-FR" altLang="fr-FR" sz="1800" dirty="0" err="1"/>
              <a:t>séno</a:t>
            </a:r>
            <a:r>
              <a:rPr lang="fr-FR" altLang="fr-FR" sz="1800" dirty="0"/>
              <a:t>-gynécologie, </a:t>
            </a:r>
            <a:r>
              <a:rPr lang="fr-FR" altLang="fr-FR" sz="1800" dirty="0" err="1"/>
              <a:t>onco</a:t>
            </a:r>
            <a:r>
              <a:rPr lang="fr-FR" altLang="fr-FR" sz="1800" dirty="0"/>
              <a:t>-hémato pédiatrie, </a:t>
            </a:r>
            <a:r>
              <a:rPr lang="fr-FR" altLang="fr-FR" sz="1800" dirty="0" smtClean="0"/>
              <a:t>ortho-sarcome</a:t>
            </a:r>
          </a:p>
          <a:p>
            <a:pPr marL="457200" lvl="1" indent="0">
              <a:buSzTx/>
              <a:buNone/>
              <a:defRPr/>
            </a:pPr>
            <a:endParaRPr lang="fr-FR" altLang="fr-FR" sz="1200" dirty="0"/>
          </a:p>
          <a:p>
            <a:pPr lvl="1">
              <a:buSzTx/>
              <a:defRPr/>
            </a:pPr>
            <a:r>
              <a:rPr lang="fr-FR" altLang="fr-FR" sz="1800" u="sng" dirty="0" smtClean="0"/>
              <a:t>De très nombreux services impliqués </a:t>
            </a:r>
            <a:r>
              <a:rPr lang="fr-FR" altLang="fr-FR" sz="1800" dirty="0"/>
              <a:t>: anatomo-pathologie et </a:t>
            </a:r>
            <a:r>
              <a:rPr lang="fr-FR" altLang="fr-FR" sz="1800" dirty="0" err="1"/>
              <a:t>biopathologie</a:t>
            </a:r>
            <a:r>
              <a:rPr lang="fr-FR" altLang="fr-FR" sz="1800" dirty="0"/>
              <a:t>, radiologie diagnostique et interventionnelle, unité régionale de soins palliatifs, SMR, pharmacie, IBC, biologie de la reproduction, urgences, tous les services de médecine, etc</a:t>
            </a:r>
            <a:r>
              <a:rPr lang="fr-FR" altLang="fr-FR" sz="1800" dirty="0" smtClean="0"/>
              <a:t>...</a:t>
            </a:r>
          </a:p>
          <a:p>
            <a:pPr marL="457200" lvl="1" indent="0">
              <a:buSzTx/>
              <a:buNone/>
              <a:defRPr/>
            </a:pPr>
            <a:endParaRPr lang="fr-FR" altLang="fr-FR" sz="1200" dirty="0"/>
          </a:p>
          <a:p>
            <a:pPr lvl="1">
              <a:buSzTx/>
              <a:defRPr/>
            </a:pPr>
            <a:r>
              <a:rPr lang="fr-FR" altLang="fr-FR" sz="1800" dirty="0" smtClean="0"/>
              <a:t>Une offre </a:t>
            </a:r>
            <a:r>
              <a:rPr lang="fr-FR" altLang="fr-FR" sz="1800" dirty="0"/>
              <a:t>de soin </a:t>
            </a:r>
            <a:r>
              <a:rPr lang="fr-FR" altLang="fr-FR" sz="1800" dirty="0" smtClean="0"/>
              <a:t>complémentaire </a:t>
            </a:r>
            <a:r>
              <a:rPr lang="fr-FR" altLang="fr-FR" sz="1800" dirty="0" smtClean="0"/>
              <a:t>de celle du </a:t>
            </a:r>
            <a:r>
              <a:rPr lang="fr-FR" altLang="fr-FR" sz="1800" u="sng" dirty="0" smtClean="0"/>
              <a:t>CLCC Henri Becquerel</a:t>
            </a:r>
          </a:p>
          <a:p>
            <a:pPr marL="914400" lvl="2" indent="0">
              <a:buSzTx/>
              <a:buNone/>
              <a:defRPr/>
            </a:pPr>
            <a:endParaRPr lang="fr-FR" altLang="fr-FR" sz="1600" dirty="0" smtClean="0"/>
          </a:p>
          <a:p>
            <a:pPr lvl="2">
              <a:spcBef>
                <a:spcPts val="0"/>
              </a:spcBef>
              <a:buSzTx/>
              <a:defRPr/>
            </a:pPr>
            <a:endParaRPr lang="fr-FR" altLang="fr-FR" sz="1600" dirty="0"/>
          </a:p>
          <a:p>
            <a:pPr lvl="2">
              <a:spcBef>
                <a:spcPts val="0"/>
              </a:spcBef>
              <a:buSzTx/>
              <a:defRPr/>
            </a:pPr>
            <a:endParaRPr lang="fr-FR" altLang="fr-FR" sz="1600" dirty="0"/>
          </a:p>
          <a:p>
            <a:pPr marL="914400" lvl="2" indent="0">
              <a:spcBef>
                <a:spcPts val="0"/>
              </a:spcBef>
              <a:buSzTx/>
              <a:buNone/>
              <a:defRPr/>
            </a:pPr>
            <a:endParaRPr lang="fr-FR" altLang="fr-FR" dirty="0"/>
          </a:p>
        </p:txBody>
      </p:sp>
      <p:sp>
        <p:nvSpPr>
          <p:cNvPr id="7172" name="Espace réservé du numéro de diapositive 4">
            <a:extLst>
              <a:ext uri="{FF2B5EF4-FFF2-40B4-BE49-F238E27FC236}">
                <a16:creationId xmlns:a16="http://schemas.microsoft.com/office/drawing/2014/main" id="{83822013-CC33-7B4D-83DE-074224E81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Blip>
                <a:blip r:embed="rId2"/>
              </a:buBlip>
              <a:defRPr sz="20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Blip>
                <a:blip r:embed="rId2"/>
              </a:buBlip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Blip>
                <a:blip r:embed="rId2"/>
              </a:buBlip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CC4410-EA2F-DC46-AB4E-E950EDB6A083}" type="slidenum">
              <a:rPr lang="fr-FR" altLang="fr-FR" sz="900" b="0">
                <a:solidFill>
                  <a:srgbClr val="1F497D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fr-FR" altLang="fr-FR" sz="900" b="0" dirty="0">
              <a:solidFill>
                <a:srgbClr val="1F497D"/>
              </a:solidFill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76685D0-754A-7CDF-51E3-AA21A7FA63DD}"/>
              </a:ext>
            </a:extLst>
          </p:cNvPr>
          <p:cNvSpPr txBox="1">
            <a:spLocks/>
          </p:cNvSpPr>
          <p:nvPr/>
        </p:nvSpPr>
        <p:spPr>
          <a:xfrm>
            <a:off x="191344" y="116632"/>
            <a:ext cx="7762056" cy="581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small" baseline="0">
                <a:solidFill>
                  <a:schemeClr val="tx2"/>
                </a:solidFill>
                <a:latin typeface="Phenomena ExtraBold" pitchFamily="50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9pPr>
          </a:lstStyle>
          <a:p>
            <a:pPr>
              <a:defRPr/>
            </a:pPr>
            <a:r>
              <a:rPr lang="fr-FR" sz="3600" dirty="0"/>
              <a:t>La cancérologie au </a:t>
            </a:r>
            <a:r>
              <a:rPr lang="fr-FR" sz="3600" dirty="0" smtClean="0"/>
              <a:t>CHU de Rouen</a:t>
            </a:r>
            <a:endParaRPr lang="fr-FR" sz="3600" dirty="0"/>
          </a:p>
        </p:txBody>
      </p:sp>
      <p:sp>
        <p:nvSpPr>
          <p:cNvPr id="2" name="ZoneTexte 1"/>
          <p:cNvSpPr txBox="1"/>
          <p:nvPr/>
        </p:nvSpPr>
        <p:spPr>
          <a:xfrm>
            <a:off x="6405593" y="4940918"/>
            <a:ext cx="566797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fr-FR" dirty="0">
                <a:solidFill>
                  <a:srgbClr val="1F497D"/>
                </a:solidFill>
                <a:latin typeface="Calibri"/>
                <a:cs typeface="+mn-cs"/>
              </a:rPr>
              <a:t>D</a:t>
            </a:r>
            <a:r>
              <a:rPr lang="fr-FR" dirty="0" smtClean="0">
                <a:solidFill>
                  <a:srgbClr val="1F497D"/>
                </a:solidFill>
                <a:latin typeface="Calibri"/>
                <a:cs typeface="+mn-cs"/>
              </a:rPr>
              <a:t>e </a:t>
            </a:r>
            <a:r>
              <a:rPr lang="fr-FR" dirty="0">
                <a:solidFill>
                  <a:srgbClr val="1F497D"/>
                </a:solidFill>
                <a:latin typeface="Calibri"/>
                <a:cs typeface="+mn-cs"/>
              </a:rPr>
              <a:t>l’urgence aux services de </a:t>
            </a:r>
            <a:r>
              <a:rPr lang="fr-FR" dirty="0" smtClean="0">
                <a:solidFill>
                  <a:srgbClr val="1F497D"/>
                </a:solidFill>
                <a:latin typeface="Calibri"/>
                <a:cs typeface="+mn-cs"/>
              </a:rPr>
              <a:t>spécialités</a:t>
            </a:r>
            <a:endParaRPr lang="fr-FR" dirty="0">
              <a:solidFill>
                <a:srgbClr val="1F497D"/>
              </a:solidFill>
              <a:latin typeface="Calibri"/>
              <a:cs typeface="+mn-cs"/>
            </a:endParaRPr>
          </a:p>
          <a:p>
            <a:pPr marL="257175" indent="-257175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fr-FR" dirty="0">
                <a:solidFill>
                  <a:srgbClr val="1F497D"/>
                </a:solidFill>
                <a:latin typeface="Calibri"/>
                <a:cs typeface="+mn-cs"/>
              </a:rPr>
              <a:t>I</a:t>
            </a:r>
            <a:r>
              <a:rPr lang="fr-FR" dirty="0" smtClean="0">
                <a:solidFill>
                  <a:srgbClr val="1F497D"/>
                </a:solidFill>
                <a:latin typeface="Calibri"/>
                <a:cs typeface="+mn-cs"/>
              </a:rPr>
              <a:t>ntégrés </a:t>
            </a:r>
            <a:r>
              <a:rPr lang="fr-FR" dirty="0">
                <a:solidFill>
                  <a:srgbClr val="1F497D"/>
                </a:solidFill>
                <a:latin typeface="Calibri"/>
                <a:cs typeface="+mn-cs"/>
              </a:rPr>
              <a:t>aux spécialités d’organe / </a:t>
            </a:r>
            <a:r>
              <a:rPr lang="fr-FR" dirty="0" smtClean="0">
                <a:solidFill>
                  <a:srgbClr val="1F497D"/>
                </a:solidFill>
                <a:latin typeface="Calibri"/>
                <a:cs typeface="+mn-cs"/>
              </a:rPr>
              <a:t>inter-polaires</a:t>
            </a:r>
            <a:endParaRPr lang="fr-FR" dirty="0">
              <a:solidFill>
                <a:srgbClr val="1F497D"/>
              </a:solidFill>
              <a:latin typeface="Calibri"/>
              <a:cs typeface="+mn-cs"/>
            </a:endParaRPr>
          </a:p>
          <a:p>
            <a:pPr marL="257175" indent="-257175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fr-FR" dirty="0" smtClean="0">
                <a:solidFill>
                  <a:srgbClr val="1F497D"/>
                </a:solidFill>
                <a:latin typeface="Calibri"/>
                <a:cs typeface="+mn-cs"/>
              </a:rPr>
              <a:t>Font </a:t>
            </a:r>
            <a:r>
              <a:rPr lang="fr-FR" dirty="0">
                <a:solidFill>
                  <a:srgbClr val="1F497D"/>
                </a:solidFill>
                <a:latin typeface="Calibri"/>
                <a:cs typeface="+mn-cs"/>
              </a:rPr>
              <a:t>intervenir de nombreux autres </a:t>
            </a:r>
            <a:r>
              <a:rPr lang="fr-FR" dirty="0" smtClean="0">
                <a:solidFill>
                  <a:srgbClr val="1F497D"/>
                </a:solidFill>
                <a:latin typeface="Calibri"/>
                <a:cs typeface="+mn-cs"/>
              </a:rPr>
              <a:t>services</a:t>
            </a:r>
            <a:endParaRPr lang="fr-FR" dirty="0">
              <a:solidFill>
                <a:srgbClr val="1F497D"/>
              </a:solidFill>
              <a:latin typeface="Calibri"/>
              <a:cs typeface="+mn-cs"/>
            </a:endParaRPr>
          </a:p>
          <a:p>
            <a:pPr marL="257175" indent="-257175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fr-FR" dirty="0">
                <a:solidFill>
                  <a:srgbClr val="1F497D"/>
                </a:solidFill>
                <a:latin typeface="Calibri"/>
                <a:cs typeface="+mn-cs"/>
              </a:rPr>
              <a:t>R</a:t>
            </a:r>
            <a:r>
              <a:rPr lang="fr-FR" dirty="0" smtClean="0">
                <a:solidFill>
                  <a:srgbClr val="1F497D"/>
                </a:solidFill>
                <a:latin typeface="Calibri"/>
                <a:cs typeface="+mn-cs"/>
              </a:rPr>
              <a:t>eposent </a:t>
            </a:r>
            <a:r>
              <a:rPr lang="fr-FR" dirty="0">
                <a:solidFill>
                  <a:srgbClr val="1F497D"/>
                </a:solidFill>
                <a:latin typeface="Calibri"/>
                <a:cs typeface="+mn-cs"/>
              </a:rPr>
              <a:t>sur une expertise </a:t>
            </a:r>
            <a:r>
              <a:rPr lang="fr-FR" dirty="0" smtClean="0">
                <a:solidFill>
                  <a:srgbClr val="1F497D"/>
                </a:solidFill>
                <a:latin typeface="Calibri"/>
                <a:cs typeface="+mn-cs"/>
              </a:rPr>
              <a:t>pluri-professionnelle</a:t>
            </a:r>
            <a:endParaRPr lang="fr-FR" dirty="0">
              <a:solidFill>
                <a:srgbClr val="1F497D"/>
              </a:solidFill>
              <a:latin typeface="Calibri"/>
              <a:cs typeface="+mn-cs"/>
            </a:endParaRPr>
          </a:p>
          <a:p>
            <a:pPr marL="257175" indent="-257175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fr-FR" dirty="0">
                <a:solidFill>
                  <a:srgbClr val="1F497D"/>
                </a:solidFill>
                <a:latin typeface="Calibri"/>
                <a:cs typeface="+mn-cs"/>
              </a:rPr>
              <a:t>O</a:t>
            </a:r>
            <a:r>
              <a:rPr lang="fr-FR" dirty="0" smtClean="0">
                <a:solidFill>
                  <a:srgbClr val="1F497D"/>
                </a:solidFill>
                <a:latin typeface="Calibri"/>
                <a:cs typeface="+mn-cs"/>
              </a:rPr>
              <a:t>rganisés </a:t>
            </a:r>
            <a:r>
              <a:rPr lang="fr-FR" dirty="0">
                <a:solidFill>
                  <a:srgbClr val="1F497D"/>
                </a:solidFill>
                <a:latin typeface="Calibri"/>
                <a:cs typeface="+mn-cs"/>
              </a:rPr>
              <a:t>autour de dispositifs transversaux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95647" y="4991753"/>
            <a:ext cx="5616624" cy="1600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4375" lvl="1" indent="-257175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fr-FR" altLang="fr-FR" dirty="0" smtClean="0">
                <a:solidFill>
                  <a:srgbClr val="1F497D"/>
                </a:solidFill>
                <a:latin typeface="Calibri"/>
                <a:cs typeface="+mn-cs"/>
              </a:rPr>
              <a:t>Unités </a:t>
            </a:r>
            <a:r>
              <a:rPr lang="fr-FR" altLang="fr-FR" dirty="0">
                <a:solidFill>
                  <a:srgbClr val="1F497D"/>
                </a:solidFill>
                <a:latin typeface="Calibri"/>
                <a:cs typeface="+mn-cs"/>
              </a:rPr>
              <a:t>de soins dédiées dans les services </a:t>
            </a:r>
          </a:p>
          <a:p>
            <a:pPr marL="714375" lvl="1" indent="-257175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fr-FR" altLang="fr-FR" dirty="0">
                <a:solidFill>
                  <a:srgbClr val="1F497D"/>
                </a:solidFill>
                <a:latin typeface="Calibri"/>
                <a:cs typeface="+mn-cs"/>
              </a:rPr>
              <a:t>Plateaux ambulatoires structurés  </a:t>
            </a:r>
          </a:p>
          <a:p>
            <a:pPr marL="714375" lvl="1" indent="-257175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fr-FR" altLang="fr-FR" dirty="0">
                <a:solidFill>
                  <a:srgbClr val="1F497D"/>
                </a:solidFill>
                <a:latin typeface="Calibri"/>
                <a:cs typeface="+mn-cs"/>
              </a:rPr>
              <a:t>Pas de service d’oncologie médicale, pas de service de radiothérapie, pas de service de médecine nucléaire</a:t>
            </a:r>
            <a:endParaRPr lang="fr-FR" altLang="fr-FR" dirty="0">
              <a:solidFill>
                <a:srgbClr val="1F497D"/>
              </a:solidFill>
              <a:latin typeface="Calibri"/>
              <a:cs typeface="+mn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8821" y="4407303"/>
            <a:ext cx="5141017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19050" lvl="0">
              <a:spcBef>
                <a:spcPct val="20000"/>
              </a:spcBef>
              <a:defRPr/>
            </a:pPr>
            <a:r>
              <a:rPr lang="fr-FR" altLang="fr-FR" sz="2400" b="1" dirty="0">
                <a:solidFill>
                  <a:srgbClr val="1F497D"/>
                </a:solidFill>
                <a:latin typeface="Calibri"/>
              </a:rPr>
              <a:t>… </a:t>
            </a:r>
            <a:r>
              <a:rPr lang="fr-FR" altLang="fr-FR" sz="2000" b="1" dirty="0">
                <a:solidFill>
                  <a:srgbClr val="1F497D"/>
                </a:solidFill>
                <a:latin typeface="Calibri"/>
              </a:rPr>
              <a:t>dont l’activité est regroupée par discipline </a:t>
            </a:r>
            <a:endParaRPr lang="fr-FR" altLang="fr-FR" sz="2400" b="1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18821" y="1412776"/>
            <a:ext cx="707948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fr-FR" altLang="fr-FR" sz="2000" b="1" dirty="0">
                <a:solidFill>
                  <a:srgbClr val="1F497D"/>
                </a:solidFill>
                <a:latin typeface="Calibri"/>
                <a:cs typeface="+mn-cs"/>
              </a:rPr>
              <a:t>Des filières de cancérologie d’excellence médico-chirurgicales…</a:t>
            </a:r>
            <a:endParaRPr lang="fr-FR" altLang="fr-FR" sz="2000" b="1" dirty="0">
              <a:solidFill>
                <a:srgbClr val="1F497D"/>
              </a:solidFill>
              <a:latin typeface="Calibri"/>
              <a:cs typeface="+mn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277788" y="4400547"/>
            <a:ext cx="534344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1F497D"/>
                </a:solidFill>
                <a:latin typeface="Calibri"/>
              </a:rPr>
              <a:t>Enjeu : des parcours de soins complexes </a:t>
            </a:r>
          </a:p>
        </p:txBody>
      </p:sp>
    </p:spTree>
    <p:extLst>
      <p:ext uri="{BB962C8B-B14F-4D97-AF65-F5344CB8AC3E}">
        <p14:creationId xmlns:p14="http://schemas.microsoft.com/office/powerpoint/2010/main" val="154364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859993514"/>
              </p:ext>
            </p:extLst>
          </p:nvPr>
        </p:nvGraphicFramePr>
        <p:xfrm>
          <a:off x="839416" y="548680"/>
          <a:ext cx="9202529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454" y="2890237"/>
            <a:ext cx="1820066" cy="147802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ous-titre 2"/>
          <p:cNvSpPr>
            <a:spLocks noGrp="1"/>
          </p:cNvSpPr>
          <p:nvPr>
            <p:ph idx="1"/>
          </p:nvPr>
        </p:nvSpPr>
        <p:spPr>
          <a:xfrm>
            <a:off x="1552249" y="4221088"/>
            <a:ext cx="8579296" cy="386992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1800" dirty="0"/>
              <a:t>Coordonner </a:t>
            </a:r>
            <a:r>
              <a:rPr lang="fr-FR" sz="1800" b="0" dirty="0"/>
              <a:t>les activités de soins, d’expertise, d’enseignement et de recherche en matière de </a:t>
            </a:r>
            <a:r>
              <a:rPr lang="fr-FR" sz="1800" b="0" dirty="0" smtClean="0"/>
              <a:t>cancérologie</a:t>
            </a:r>
            <a:endParaRPr lang="fr-FR" sz="1800" b="0" dirty="0"/>
          </a:p>
          <a:p>
            <a:pPr>
              <a:defRPr/>
            </a:pPr>
            <a:r>
              <a:rPr lang="fr-FR" sz="1800" dirty="0"/>
              <a:t>Favoriser une politique d’action commune </a:t>
            </a:r>
            <a:r>
              <a:rPr lang="fr-FR" sz="1800" b="0" dirty="0"/>
              <a:t>adaptée aux besoins présents et à </a:t>
            </a:r>
            <a:r>
              <a:rPr lang="fr-FR" sz="1800" b="0" dirty="0" smtClean="0"/>
              <a:t>venir </a:t>
            </a:r>
            <a:endParaRPr lang="fr-FR" sz="1800" b="0" dirty="0"/>
          </a:p>
          <a:p>
            <a:pPr>
              <a:defRPr/>
            </a:pPr>
            <a:r>
              <a:rPr lang="fr-FR" sz="1800" dirty="0"/>
              <a:t>Constituer un lieu d’échanges </a:t>
            </a:r>
            <a:r>
              <a:rPr lang="fr-FR" sz="1800" b="0" dirty="0"/>
              <a:t>dans le domaine de la cancérologie (évolution des pratiques professionnelles, innovations, sujets d’actualités…)</a:t>
            </a:r>
          </a:p>
          <a:p>
            <a:pPr>
              <a:defRPr/>
            </a:pPr>
            <a:r>
              <a:rPr lang="fr-FR" sz="1800" dirty="0"/>
              <a:t>Soutenir la mise en place des critères qualité, </a:t>
            </a:r>
            <a:r>
              <a:rPr lang="fr-FR" sz="1800" b="0" dirty="0" smtClean="0"/>
              <a:t>pour </a:t>
            </a:r>
            <a:r>
              <a:rPr lang="fr-FR" sz="1800" b="0" dirty="0"/>
              <a:t>la prise en charge des patients atteints de cancer dans toutes les phases de la </a:t>
            </a:r>
            <a:r>
              <a:rPr lang="fr-FR" sz="1800" b="0" dirty="0" smtClean="0"/>
              <a:t>maladie</a:t>
            </a:r>
          </a:p>
          <a:p>
            <a:pPr>
              <a:defRPr/>
            </a:pPr>
            <a:r>
              <a:rPr lang="fr-FR" sz="1800" dirty="0" smtClean="0"/>
              <a:t>Faciliter </a:t>
            </a:r>
            <a:r>
              <a:rPr lang="fr-FR" sz="1800" dirty="0"/>
              <a:t>et développer les liens avec les partenaires et les différents </a:t>
            </a:r>
            <a:r>
              <a:rPr lang="fr-FR" sz="1800" dirty="0" smtClean="0"/>
              <a:t>acteurs</a:t>
            </a:r>
            <a:endParaRPr lang="fr-FR" sz="1800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727097" y="3629248"/>
            <a:ext cx="8229600" cy="581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small" baseline="0">
                <a:solidFill>
                  <a:schemeClr val="tx2"/>
                </a:solidFill>
                <a:latin typeface="Phenomena ExtraBold" pitchFamily="50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9pPr>
          </a:lstStyle>
          <a:p>
            <a:pPr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MISSIONS 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9803E1B5-B380-B992-6860-67ED30AE9CBD}"/>
              </a:ext>
            </a:extLst>
          </p:cNvPr>
          <p:cNvSpPr txBox="1">
            <a:spLocks/>
          </p:cNvSpPr>
          <p:nvPr/>
        </p:nvSpPr>
        <p:spPr>
          <a:xfrm>
            <a:off x="80880" y="94158"/>
            <a:ext cx="7762056" cy="581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small" baseline="0">
                <a:solidFill>
                  <a:schemeClr val="tx2"/>
                </a:solidFill>
                <a:latin typeface="Phenomena ExtraBold" pitchFamily="50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9pPr>
          </a:lstStyle>
          <a:p>
            <a:pPr>
              <a:defRPr/>
            </a:pPr>
            <a:r>
              <a:rPr lang="fr-FR" sz="3600" dirty="0"/>
              <a:t>La </a:t>
            </a:r>
            <a:r>
              <a:rPr lang="fr-FR" sz="3600" dirty="0" smtClean="0"/>
              <a:t>Fédération de Cancérologie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7576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F5E46A91-E7C4-05CE-70E8-5BEAEB6A4D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5871887"/>
              </p:ext>
            </p:extLst>
          </p:nvPr>
        </p:nvGraphicFramePr>
        <p:xfrm>
          <a:off x="839416" y="1143380"/>
          <a:ext cx="10134772" cy="4517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24C866D6-79E8-129A-7C40-D39434162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759743"/>
            <a:ext cx="9918748" cy="581025"/>
          </a:xfrm>
        </p:spPr>
        <p:txBody>
          <a:bodyPr/>
          <a:lstStyle/>
          <a:p>
            <a:pPr algn="ctr">
              <a:defRPr/>
            </a:pPr>
            <a:r>
              <a:rPr lang="fr-FR" sz="2400" dirty="0" smtClean="0"/>
              <a:t>4 objectifs : EXPERTISE</a:t>
            </a:r>
            <a:r>
              <a:rPr lang="fr-FR" sz="2400" dirty="0"/>
              <a:t>, INNOVATION / RECHERCHE, FORMATION et RAYONNEMENT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EA2C4F02-B1B0-65D5-6B3D-D04C497A53BF}"/>
              </a:ext>
            </a:extLst>
          </p:cNvPr>
          <p:cNvSpPr txBox="1">
            <a:spLocks/>
          </p:cNvSpPr>
          <p:nvPr/>
        </p:nvSpPr>
        <p:spPr>
          <a:xfrm>
            <a:off x="1703512" y="5517232"/>
            <a:ext cx="9068841" cy="1138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small">
                <a:solidFill>
                  <a:schemeClr val="tx2"/>
                </a:solidFill>
                <a:latin typeface="Phenomena ExtraBold" pitchFamily="50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9pPr>
          </a:lstStyle>
          <a:p>
            <a:pPr algn="ctr">
              <a:defRPr/>
            </a:pPr>
            <a:r>
              <a:rPr lang="fr-FR" sz="2000" dirty="0">
                <a:solidFill>
                  <a:schemeClr val="bg1"/>
                </a:solidFill>
              </a:rPr>
              <a:t>OBJECTIF : NOUVELLE STRUCTURATION DE LA CANCEROLOGIE </a:t>
            </a:r>
          </a:p>
          <a:p>
            <a:pPr algn="ctr">
              <a:defRPr/>
            </a:pPr>
            <a:r>
              <a:rPr lang="fr-FR" sz="2000" dirty="0">
                <a:solidFill>
                  <a:schemeClr val="bg1"/>
                </a:solidFill>
              </a:rPr>
              <a:t>AUTOUR </a:t>
            </a:r>
            <a:r>
              <a:rPr lang="fr-FR" sz="2000" u="sng" dirty="0">
                <a:solidFill>
                  <a:schemeClr val="bg1"/>
                </a:solidFill>
              </a:rPr>
              <a:t>d’UN PROJET MEDICO-SOIGNANT </a:t>
            </a:r>
            <a:r>
              <a:rPr lang="fr-FR" sz="2000" u="sng" dirty="0" smtClean="0">
                <a:solidFill>
                  <a:schemeClr val="bg1"/>
                </a:solidFill>
              </a:rPr>
              <a:t>INTEGRE </a:t>
            </a:r>
            <a:r>
              <a:rPr lang="fr-FR" sz="2000" u="sng" dirty="0">
                <a:solidFill>
                  <a:schemeClr val="bg1"/>
                </a:solidFill>
              </a:rPr>
              <a:t>AU PROJET D’ETABLISSEMENT</a:t>
            </a:r>
            <a:r>
              <a:rPr lang="fr-FR" sz="2400" u="sng" dirty="0">
                <a:solidFill>
                  <a:schemeClr val="bg1"/>
                </a:solidFill>
              </a:rPr>
              <a:t> </a:t>
            </a:r>
          </a:p>
          <a:p>
            <a:pPr algn="ctr">
              <a:defRPr/>
            </a:pPr>
            <a:r>
              <a:rPr lang="fr-FR" sz="2400" dirty="0">
                <a:solidFill>
                  <a:schemeClr val="bg1"/>
                </a:solidFill>
              </a:rPr>
              <a:t>Pour une </a:t>
            </a:r>
            <a:r>
              <a:rPr lang="fr-FR" sz="2000" dirty="0">
                <a:solidFill>
                  <a:schemeClr val="bg1"/>
                </a:solidFill>
              </a:rPr>
              <a:t>EXCELLENCE REGIONALE, NATIONALE et EUROPEENNE 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7CF76227-5FC6-35C5-878E-4E0A2C84B633}"/>
              </a:ext>
            </a:extLst>
          </p:cNvPr>
          <p:cNvSpPr txBox="1">
            <a:spLocks/>
          </p:cNvSpPr>
          <p:nvPr/>
        </p:nvSpPr>
        <p:spPr>
          <a:xfrm>
            <a:off x="119336" y="57151"/>
            <a:ext cx="10513168" cy="581025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small" baseline="0">
                <a:solidFill>
                  <a:schemeClr val="tx2"/>
                </a:solidFill>
                <a:latin typeface="Phenomena ExtraBold" pitchFamily="50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fr-FR" sz="3600" dirty="0"/>
              <a:t>La cancérologie </a:t>
            </a:r>
            <a:r>
              <a:rPr lang="fr-FR" sz="3600" dirty="0" smtClean="0"/>
              <a:t>- </a:t>
            </a:r>
            <a:r>
              <a:rPr lang="fr-FR" sz="3600" dirty="0"/>
              <a:t>projet 2025-2035 </a:t>
            </a:r>
            <a:r>
              <a:rPr lang="fr-FR" sz="3600" dirty="0" smtClean="0"/>
              <a:t>en cours d’élaboration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0112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7F2625-7BAA-F094-9A54-19C65AB94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625" y="547836"/>
            <a:ext cx="9149898" cy="1296988"/>
          </a:xfrm>
        </p:spPr>
        <p:txBody>
          <a:bodyPr anchor="t"/>
          <a:lstStyle/>
          <a:p>
            <a:pPr>
              <a:defRPr/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/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3" name="Rektangel 18">
            <a:extLst>
              <a:ext uri="{FF2B5EF4-FFF2-40B4-BE49-F238E27FC236}">
                <a16:creationId xmlns:a16="http://schemas.microsoft.com/office/drawing/2014/main" id="{6BEE3FD3-399F-F284-1ECF-F7ACA091AADC}"/>
              </a:ext>
            </a:extLst>
          </p:cNvPr>
          <p:cNvSpPr/>
          <p:nvPr/>
        </p:nvSpPr>
        <p:spPr>
          <a:xfrm>
            <a:off x="1375076" y="3656473"/>
            <a:ext cx="2992732" cy="2220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400"/>
          </a:p>
        </p:txBody>
      </p:sp>
      <p:sp>
        <p:nvSpPr>
          <p:cNvPr id="5" name="Rektangel 19">
            <a:extLst>
              <a:ext uri="{FF2B5EF4-FFF2-40B4-BE49-F238E27FC236}">
                <a16:creationId xmlns:a16="http://schemas.microsoft.com/office/drawing/2014/main" id="{A3842D73-E1C1-9DAE-4D16-DE8FE992F498}"/>
              </a:ext>
            </a:extLst>
          </p:cNvPr>
          <p:cNvSpPr/>
          <p:nvPr/>
        </p:nvSpPr>
        <p:spPr>
          <a:xfrm>
            <a:off x="1343472" y="2571354"/>
            <a:ext cx="3024336" cy="1001662"/>
          </a:xfrm>
          <a:prstGeom prst="rect">
            <a:avLst/>
          </a:prstGeom>
          <a:solidFill>
            <a:srgbClr val="7E2D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sz="1600" b="1" dirty="0" smtClean="0"/>
              <a:t>Référentiel Européen</a:t>
            </a:r>
          </a:p>
          <a:p>
            <a:pPr algn="ctr">
              <a:defRPr/>
            </a:pPr>
            <a:endParaRPr lang="nb-NO" sz="1400" b="1" dirty="0" smtClean="0"/>
          </a:p>
          <a:p>
            <a:pPr algn="ctr">
              <a:defRPr/>
            </a:pPr>
            <a:r>
              <a:rPr lang="nb-NO" sz="1600" b="1" dirty="0" smtClean="0"/>
              <a:t>Formalisation de l’expertise </a:t>
            </a:r>
            <a:r>
              <a:rPr lang="nb-NO" sz="1600" b="1" dirty="0"/>
              <a:t>autour de 7 DIMENSIONS</a:t>
            </a:r>
            <a:endParaRPr lang="en-GB" sz="1600" b="1" dirty="0"/>
          </a:p>
        </p:txBody>
      </p:sp>
      <p:sp>
        <p:nvSpPr>
          <p:cNvPr id="11268" name="Rektangel 20">
            <a:extLst>
              <a:ext uri="{FF2B5EF4-FFF2-40B4-BE49-F238E27FC236}">
                <a16:creationId xmlns:a16="http://schemas.microsoft.com/office/drawing/2014/main" id="{1E754E62-3856-8260-2003-0847EE15F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892" y="3610677"/>
            <a:ext cx="255307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0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b-NO" altLang="fr-FR" sz="1800" dirty="0" err="1">
                <a:solidFill>
                  <a:srgbClr val="5E2166"/>
                </a:solidFill>
              </a:rPr>
              <a:t>Soin</a:t>
            </a:r>
            <a:endParaRPr lang="nb-NO" altLang="fr-FR" sz="1800" dirty="0">
              <a:solidFill>
                <a:srgbClr val="5E2166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nb-NO" altLang="fr-FR" sz="1800" dirty="0" err="1">
                <a:solidFill>
                  <a:srgbClr val="5E2166"/>
                </a:solidFill>
              </a:rPr>
              <a:t>Recherche</a:t>
            </a:r>
            <a:endParaRPr lang="nb-NO" altLang="fr-FR" sz="1800" dirty="0">
              <a:solidFill>
                <a:srgbClr val="5E2166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nb-NO" altLang="fr-FR" sz="1800" dirty="0" err="1">
                <a:solidFill>
                  <a:srgbClr val="5E2166"/>
                </a:solidFill>
              </a:rPr>
              <a:t>Innovation</a:t>
            </a:r>
            <a:endParaRPr lang="nb-NO" altLang="fr-FR" sz="1800" dirty="0">
              <a:solidFill>
                <a:srgbClr val="5E2166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nb-NO" altLang="fr-FR" sz="1800" dirty="0" err="1">
                <a:solidFill>
                  <a:srgbClr val="5E2166"/>
                </a:solidFill>
              </a:rPr>
              <a:t>Prévention</a:t>
            </a:r>
            <a:r>
              <a:rPr lang="nb-NO" altLang="fr-FR" sz="1800" dirty="0">
                <a:solidFill>
                  <a:srgbClr val="5E2166"/>
                </a:solidFill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nb-NO" altLang="fr-FR" sz="1800" dirty="0" err="1">
                <a:solidFill>
                  <a:srgbClr val="5E2166"/>
                </a:solidFill>
              </a:rPr>
              <a:t>Intégration</a:t>
            </a:r>
            <a:r>
              <a:rPr lang="nb-NO" altLang="fr-FR" sz="1800" dirty="0">
                <a:solidFill>
                  <a:srgbClr val="5E2166"/>
                </a:solidFill>
              </a:rPr>
              <a:t> </a:t>
            </a:r>
            <a:r>
              <a:rPr lang="nb-NO" altLang="fr-FR" sz="1800" dirty="0" err="1">
                <a:solidFill>
                  <a:srgbClr val="5E2166"/>
                </a:solidFill>
              </a:rPr>
              <a:t>Recherche</a:t>
            </a:r>
            <a:r>
              <a:rPr lang="nb-NO" altLang="fr-FR" sz="1800" dirty="0">
                <a:solidFill>
                  <a:srgbClr val="5E2166"/>
                </a:solidFill>
              </a:rPr>
              <a:t>/</a:t>
            </a:r>
            <a:r>
              <a:rPr lang="nb-NO" altLang="fr-FR" sz="1800" dirty="0" err="1">
                <a:solidFill>
                  <a:srgbClr val="5E2166"/>
                </a:solidFill>
              </a:rPr>
              <a:t>soin</a:t>
            </a:r>
            <a:endParaRPr lang="nb-NO" altLang="fr-FR" sz="1800" dirty="0">
              <a:solidFill>
                <a:srgbClr val="5E2166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nb-NO" altLang="fr-FR" sz="1800" dirty="0" err="1">
                <a:solidFill>
                  <a:srgbClr val="5E2166"/>
                </a:solidFill>
              </a:rPr>
              <a:t>Education</a:t>
            </a:r>
            <a:r>
              <a:rPr lang="nb-NO" altLang="fr-FR" sz="1800" dirty="0">
                <a:solidFill>
                  <a:srgbClr val="5E2166"/>
                </a:solidFill>
              </a:rPr>
              <a:t> et </a:t>
            </a:r>
            <a:r>
              <a:rPr lang="nb-NO" altLang="fr-FR" sz="1800" dirty="0" err="1">
                <a:solidFill>
                  <a:srgbClr val="5E2166"/>
                </a:solidFill>
              </a:rPr>
              <a:t>Formation</a:t>
            </a:r>
            <a:endParaRPr lang="nb-NO" altLang="fr-FR" sz="1800" dirty="0">
              <a:solidFill>
                <a:srgbClr val="5E2166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nb-NO" altLang="fr-FR" sz="1800" dirty="0" err="1">
                <a:solidFill>
                  <a:srgbClr val="5E2166"/>
                </a:solidFill>
              </a:rPr>
              <a:t>Gouvernance</a:t>
            </a:r>
            <a:endParaRPr lang="nb-NO" altLang="fr-FR" sz="1800" dirty="0">
              <a:solidFill>
                <a:srgbClr val="5E2166"/>
              </a:solidFill>
            </a:endParaRPr>
          </a:p>
        </p:txBody>
      </p:sp>
      <p:sp>
        <p:nvSpPr>
          <p:cNvPr id="11271" name="ZoneTexte 12">
            <a:extLst>
              <a:ext uri="{FF2B5EF4-FFF2-40B4-BE49-F238E27FC236}">
                <a16:creationId xmlns:a16="http://schemas.microsoft.com/office/drawing/2014/main" id="{EAEB05A4-8738-1A66-148F-E84BE5A8F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4615" y="3566543"/>
            <a:ext cx="6409978" cy="240065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0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16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800" dirty="0"/>
              <a:t>8 Sites pilotes Français désignés par </a:t>
            </a:r>
            <a:r>
              <a:rPr lang="fr-FR" altLang="fr-FR" sz="1800" dirty="0" err="1"/>
              <a:t>l’INCa</a:t>
            </a:r>
            <a:r>
              <a:rPr lang="fr-FR" altLang="fr-FR" sz="1800" dirty="0"/>
              <a:t> pour évaluer </a:t>
            </a:r>
            <a:r>
              <a:rPr lang="fr-FR" altLang="fr-FR" sz="1800" dirty="0" smtClean="0"/>
              <a:t>le </a:t>
            </a:r>
            <a:r>
              <a:rPr lang="fr-FR" altLang="fr-FR" sz="1800" dirty="0"/>
              <a:t>référentiel de </a:t>
            </a:r>
            <a:r>
              <a:rPr lang="fr-FR" altLang="fr-FR" sz="1800" dirty="0" err="1"/>
              <a:t>EUnetCCC</a:t>
            </a:r>
            <a:r>
              <a:rPr lang="fr-FR" altLang="fr-FR" sz="1800" dirty="0"/>
              <a:t> dont 2 en Normandie:</a:t>
            </a:r>
          </a:p>
          <a:p>
            <a:pPr>
              <a:spcBef>
                <a:spcPct val="0"/>
              </a:spcBef>
              <a:buNone/>
            </a:pPr>
            <a:r>
              <a:rPr lang="fr-FR" altLang="fr-FR" dirty="0"/>
              <a:t>CHU Rouen et CHU Caen </a:t>
            </a:r>
          </a:p>
          <a:p>
            <a:pPr>
              <a:spcBef>
                <a:spcPct val="0"/>
              </a:spcBef>
              <a:buNone/>
            </a:pPr>
            <a:r>
              <a:rPr lang="fr-FR" altLang="fr-FR" sz="1800" dirty="0" smtClean="0"/>
              <a:t>+ CLCC </a:t>
            </a:r>
            <a:r>
              <a:rPr lang="fr-FR" altLang="fr-FR" sz="1800" dirty="0" err="1"/>
              <a:t>Baclesse</a:t>
            </a:r>
            <a:r>
              <a:rPr lang="fr-FR" altLang="fr-FR" sz="1800" dirty="0"/>
              <a:t> et CHB  </a:t>
            </a:r>
          </a:p>
          <a:p>
            <a:pPr>
              <a:spcBef>
                <a:spcPct val="0"/>
              </a:spcBef>
              <a:buNone/>
            </a:pPr>
            <a:endParaRPr lang="fr-FR" altLang="fr-FR" sz="1800" dirty="0"/>
          </a:p>
          <a:p>
            <a:pPr>
              <a:spcBef>
                <a:spcPct val="0"/>
              </a:spcBef>
              <a:buNone/>
            </a:pPr>
            <a:r>
              <a:rPr lang="fr-FR" altLang="fr-FR" sz="1800" dirty="0"/>
              <a:t>Objectifs du CHU de Rouen: 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2025 </a:t>
            </a:r>
            <a:r>
              <a:rPr lang="fr-FR" altLang="fr-FR" sz="1800" dirty="0"/>
              <a:t>: évaluer notre positionnement par rapport au référentiel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A </a:t>
            </a:r>
            <a:r>
              <a:rPr lang="fr-FR" altLang="fr-FR" sz="1800" dirty="0"/>
              <a:t>partir de 2026/27 : demande de labellisation </a:t>
            </a:r>
          </a:p>
        </p:txBody>
      </p:sp>
      <p:sp>
        <p:nvSpPr>
          <p:cNvPr id="14" name="Rektangel 19">
            <a:extLst>
              <a:ext uri="{FF2B5EF4-FFF2-40B4-BE49-F238E27FC236}">
                <a16:creationId xmlns:a16="http://schemas.microsoft.com/office/drawing/2014/main" id="{1FAF1C7C-2DE3-4596-3256-2F8D10B8BA8B}"/>
              </a:ext>
            </a:extLst>
          </p:cNvPr>
          <p:cNvSpPr/>
          <p:nvPr/>
        </p:nvSpPr>
        <p:spPr>
          <a:xfrm>
            <a:off x="1683247" y="5960729"/>
            <a:ext cx="2344362" cy="366713"/>
          </a:xfrm>
          <a:prstGeom prst="rect">
            <a:avLst/>
          </a:prstGeom>
          <a:solidFill>
            <a:srgbClr val="7E2D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b="1" dirty="0"/>
              <a:t>307 items</a:t>
            </a:r>
            <a:endParaRPr lang="en-GB" b="1" dirty="0"/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A069AA0-9D47-5CF3-FE38-DE91018B1010}"/>
              </a:ext>
            </a:extLst>
          </p:cNvPr>
          <p:cNvCxnSpPr/>
          <p:nvPr/>
        </p:nvCxnSpPr>
        <p:spPr>
          <a:xfrm>
            <a:off x="4511824" y="4797152"/>
            <a:ext cx="358775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Titre 1">
            <a:extLst>
              <a:ext uri="{FF2B5EF4-FFF2-40B4-BE49-F238E27FC236}">
                <a16:creationId xmlns:a16="http://schemas.microsoft.com/office/drawing/2014/main" id="{01717EC3-2C87-B4CC-FD88-DA964B511330}"/>
              </a:ext>
            </a:extLst>
          </p:cNvPr>
          <p:cNvSpPr txBox="1">
            <a:spLocks/>
          </p:cNvSpPr>
          <p:nvPr/>
        </p:nvSpPr>
        <p:spPr>
          <a:xfrm>
            <a:off x="0" y="57151"/>
            <a:ext cx="10272464" cy="581025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small" baseline="0">
                <a:solidFill>
                  <a:schemeClr val="tx2"/>
                </a:solidFill>
                <a:latin typeface="Phenomena ExtraBold" pitchFamily="50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9pPr>
          </a:lstStyle>
          <a:p>
            <a:pPr>
              <a:defRPr/>
            </a:pPr>
            <a:r>
              <a:rPr lang="fr-FR" dirty="0"/>
              <a:t>La cancérologie au CHU </a:t>
            </a:r>
            <a:r>
              <a:rPr lang="fr-FR" dirty="0" smtClean="0"/>
              <a:t>– labélisation </a:t>
            </a:r>
            <a:r>
              <a:rPr lang="fr-FR" dirty="0" err="1" smtClean="0"/>
              <a:t>EUnetCCC</a:t>
            </a:r>
            <a:r>
              <a:rPr lang="fr-FR" dirty="0" smtClean="0"/>
              <a:t> </a:t>
            </a:r>
            <a:r>
              <a:rPr lang="fr-FR" dirty="0"/>
              <a:t>(</a:t>
            </a:r>
            <a:r>
              <a:rPr lang="fr-FR" dirty="0" err="1"/>
              <a:t>Comprehensive</a:t>
            </a:r>
            <a:r>
              <a:rPr lang="fr-FR" dirty="0"/>
              <a:t> cancer center)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55440" y="998445"/>
            <a:ext cx="10032055" cy="1341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SzPct val="100000"/>
              <a:defRPr/>
            </a:pPr>
            <a:r>
              <a:rPr lang="fr-FR" sz="2400" b="1" dirty="0" smtClean="0">
                <a:solidFill>
                  <a:schemeClr val="tx2"/>
                </a:solidFill>
                <a:latin typeface="+mn-lt"/>
                <a:cs typeface="+mn-cs"/>
              </a:rPr>
              <a:t>Action </a:t>
            </a:r>
            <a:r>
              <a:rPr lang="fr-FR" sz="2400" b="1" dirty="0">
                <a:solidFill>
                  <a:schemeClr val="tx2"/>
                </a:solidFill>
                <a:latin typeface="+mn-lt"/>
                <a:cs typeface="+mn-cs"/>
              </a:rPr>
              <a:t>à</a:t>
            </a:r>
            <a:r>
              <a:rPr lang="fr-FR" sz="2400" b="1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fr-FR" sz="2400" b="1" dirty="0" smtClean="0">
                <a:solidFill>
                  <a:schemeClr val="tx2"/>
                </a:solidFill>
                <a:latin typeface="+mn-lt"/>
                <a:cs typeface="+mn-cs"/>
              </a:rPr>
              <a:t>l’échelle de </a:t>
            </a:r>
            <a:r>
              <a:rPr lang="fr-FR" sz="2400" b="1" dirty="0">
                <a:solidFill>
                  <a:schemeClr val="tx2"/>
                </a:solidFill>
                <a:latin typeface="+mn-lt"/>
                <a:cs typeface="+mn-cs"/>
              </a:rPr>
              <a:t>l’UE (</a:t>
            </a:r>
            <a:r>
              <a:rPr lang="fr-FR" sz="2400" b="1" dirty="0" smtClean="0">
                <a:solidFill>
                  <a:schemeClr val="tx2"/>
                </a:solidFill>
                <a:latin typeface="+mn-lt"/>
                <a:cs typeface="+mn-cs"/>
              </a:rPr>
              <a:t>pilotée </a:t>
            </a:r>
            <a:r>
              <a:rPr lang="fr-FR" sz="2400" b="1" dirty="0">
                <a:solidFill>
                  <a:schemeClr val="tx2"/>
                </a:solidFill>
                <a:latin typeface="+mn-lt"/>
                <a:cs typeface="+mn-cs"/>
              </a:rPr>
              <a:t>en France par </a:t>
            </a:r>
            <a:r>
              <a:rPr lang="fr-FR" sz="2400" b="1" dirty="0" err="1">
                <a:solidFill>
                  <a:schemeClr val="tx2"/>
                </a:solidFill>
                <a:latin typeface="+mn-lt"/>
                <a:cs typeface="+mn-cs"/>
              </a:rPr>
              <a:t>l’INCa</a:t>
            </a:r>
            <a:r>
              <a:rPr lang="fr-FR" sz="2400" b="1" dirty="0">
                <a:solidFill>
                  <a:schemeClr val="tx2"/>
                </a:solidFill>
                <a:latin typeface="+mn-lt"/>
                <a:cs typeface="+mn-cs"/>
              </a:rPr>
              <a:t>)  </a:t>
            </a:r>
            <a:endParaRPr lang="fr-FR" sz="2400" b="1" dirty="0">
              <a:solidFill>
                <a:schemeClr val="tx2"/>
              </a:solidFill>
              <a:latin typeface="+mn-lt"/>
              <a:cs typeface="+mn-cs"/>
            </a:endParaRPr>
          </a:p>
          <a:p>
            <a:pPr>
              <a:spcBef>
                <a:spcPct val="20000"/>
              </a:spcBef>
              <a:buSzPct val="100000"/>
              <a:defRPr/>
            </a:pPr>
            <a:endParaRPr lang="fr-FR" sz="1100" b="1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>
              <a:spcBef>
                <a:spcPct val="20000"/>
              </a:spcBef>
              <a:buSzPct val="100000"/>
              <a:defRPr/>
            </a:pPr>
            <a:r>
              <a:rPr lang="fr-FR" sz="2000" b="1" u="sng" dirty="0" smtClean="0">
                <a:solidFill>
                  <a:schemeClr val="tx2"/>
                </a:solidFill>
                <a:latin typeface="+mn-lt"/>
                <a:cs typeface="+mn-cs"/>
              </a:rPr>
              <a:t>Objectif </a:t>
            </a:r>
            <a:r>
              <a:rPr lang="fr-FR" sz="2000" b="1" u="sng" dirty="0">
                <a:solidFill>
                  <a:schemeClr val="tx2"/>
                </a:solidFill>
                <a:latin typeface="+mn-lt"/>
                <a:cs typeface="+mn-cs"/>
              </a:rPr>
              <a:t>: </a:t>
            </a:r>
            <a:r>
              <a:rPr lang="fr-FR" sz="2000" b="1" dirty="0">
                <a:solidFill>
                  <a:schemeClr val="tx2"/>
                </a:solidFill>
                <a:latin typeface="+mn-lt"/>
                <a:cs typeface="+mn-cs"/>
              </a:rPr>
              <a:t>identifier les centres de références en </a:t>
            </a:r>
            <a:r>
              <a:rPr lang="fr-FR" sz="2000" b="1" dirty="0" smtClean="0">
                <a:solidFill>
                  <a:schemeClr val="tx2"/>
                </a:solidFill>
                <a:latin typeface="+mn-lt"/>
                <a:cs typeface="+mn-cs"/>
              </a:rPr>
              <a:t>cancérologie </a:t>
            </a:r>
            <a:r>
              <a:rPr lang="fr-FR" sz="2000" b="1" dirty="0">
                <a:solidFill>
                  <a:schemeClr val="tx2"/>
                </a:solidFill>
                <a:latin typeface="+mn-lt"/>
                <a:cs typeface="+mn-cs"/>
              </a:rPr>
              <a:t>ou </a:t>
            </a:r>
            <a:r>
              <a:rPr lang="fr-FR" sz="2000" b="1" dirty="0" err="1">
                <a:solidFill>
                  <a:schemeClr val="tx2"/>
                </a:solidFill>
                <a:latin typeface="+mn-lt"/>
                <a:cs typeface="+mn-cs"/>
              </a:rPr>
              <a:t>C</a:t>
            </a:r>
            <a:r>
              <a:rPr lang="fr-FR" sz="2000" b="1" dirty="0" err="1" smtClean="0">
                <a:solidFill>
                  <a:schemeClr val="tx2"/>
                </a:solidFill>
                <a:latin typeface="+mn-lt"/>
                <a:cs typeface="+mn-cs"/>
              </a:rPr>
              <a:t>omprehensive</a:t>
            </a:r>
            <a:r>
              <a:rPr lang="fr-FR" sz="2000" b="1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fr-FR" sz="2000" b="1" dirty="0">
                <a:solidFill>
                  <a:schemeClr val="tx2"/>
                </a:solidFill>
                <a:latin typeface="+mn-lt"/>
                <a:cs typeface="+mn-cs"/>
              </a:rPr>
              <a:t>C</a:t>
            </a:r>
            <a:r>
              <a:rPr lang="fr-FR" sz="2000" b="1" dirty="0" smtClean="0">
                <a:solidFill>
                  <a:schemeClr val="tx2"/>
                </a:solidFill>
                <a:latin typeface="+mn-lt"/>
                <a:cs typeface="+mn-cs"/>
              </a:rPr>
              <a:t>ancer </a:t>
            </a:r>
            <a:r>
              <a:rPr lang="fr-FR" sz="2000" b="1" dirty="0">
                <a:solidFill>
                  <a:schemeClr val="tx2"/>
                </a:solidFill>
                <a:latin typeface="+mn-lt"/>
                <a:cs typeface="+mn-cs"/>
              </a:rPr>
              <a:t>C</a:t>
            </a:r>
            <a:r>
              <a:rPr lang="fr-FR" sz="2000" b="1" dirty="0" smtClean="0">
                <a:solidFill>
                  <a:schemeClr val="tx2"/>
                </a:solidFill>
                <a:latin typeface="+mn-lt"/>
                <a:cs typeface="+mn-cs"/>
              </a:rPr>
              <a:t>enter (CCC) et garantir des standards d’excellence dans la prise en charge</a:t>
            </a:r>
            <a:endParaRPr lang="fr-FR" sz="20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09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0" y="44624"/>
            <a:ext cx="8229600" cy="581025"/>
          </a:xfrm>
        </p:spPr>
        <p:txBody>
          <a:bodyPr/>
          <a:lstStyle/>
          <a:p>
            <a:r>
              <a:rPr lang="fr-FR" dirty="0" smtClean="0"/>
              <a:t>SWOT </a:t>
            </a:r>
            <a:r>
              <a:rPr lang="fr-FR" dirty="0" smtClean="0"/>
              <a:t>– la </a:t>
            </a:r>
            <a:r>
              <a:rPr lang="fr-FR" dirty="0" smtClean="0"/>
              <a:t>cancérologie au CHU de Rouen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774488"/>
              </p:ext>
            </p:extLst>
          </p:nvPr>
        </p:nvGraphicFramePr>
        <p:xfrm>
          <a:off x="335360" y="767098"/>
          <a:ext cx="11161241" cy="593817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4354">
                  <a:extLst>
                    <a:ext uri="{9D8B030D-6E8A-4147-A177-3AD203B41FA5}">
                      <a16:colId xmlns:a16="http://schemas.microsoft.com/office/drawing/2014/main" val="618019302"/>
                    </a:ext>
                  </a:extLst>
                </a:gridCol>
                <a:gridCol w="5324318">
                  <a:extLst>
                    <a:ext uri="{9D8B030D-6E8A-4147-A177-3AD203B41FA5}">
                      <a16:colId xmlns:a16="http://schemas.microsoft.com/office/drawing/2014/main" val="1291598411"/>
                    </a:ext>
                  </a:extLst>
                </a:gridCol>
                <a:gridCol w="5312569">
                  <a:extLst>
                    <a:ext uri="{9D8B030D-6E8A-4147-A177-3AD203B41FA5}">
                      <a16:colId xmlns:a16="http://schemas.microsoft.com/office/drawing/2014/main" val="4014997122"/>
                    </a:ext>
                  </a:extLst>
                </a:gridCol>
              </a:tblGrid>
              <a:tr h="53558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705" marR="387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u="sng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Forces </a:t>
                      </a:r>
                      <a:endParaRPr lang="fr-FR" sz="2400" b="1" u="none" dirty="0" smtClean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fr-FR" sz="1400" b="1" u="sng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705" marR="387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fr-FR" sz="1400" b="1" u="sng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Faiblesses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fr-FR" sz="1400" u="sng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705" marR="387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058816"/>
                  </a:ext>
                </a:extLst>
              </a:tr>
              <a:tr h="232087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Interne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705" marR="387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600" u="none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285750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Filières H/U dynamique</a:t>
                      </a:r>
                    </a:p>
                    <a:p>
                      <a:pPr marL="742950" lvl="1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+ de 15 % des séjours MCO du CHU</a:t>
                      </a:r>
                    </a:p>
                    <a:p>
                      <a:pPr marL="742950" lvl="1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Activité croissante</a:t>
                      </a:r>
                    </a:p>
                    <a:p>
                      <a:pPr marL="285750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Expertise / Recours  des équipes</a:t>
                      </a:r>
                    </a:p>
                    <a:p>
                      <a:pPr marL="285750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Activités de Recherche </a:t>
                      </a:r>
                    </a:p>
                    <a:p>
                      <a:pPr marL="285750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Equipes pluridisciplinaires</a:t>
                      </a:r>
                    </a:p>
                    <a:p>
                      <a:pPr marL="742950" lvl="1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Médecins</a:t>
                      </a:r>
                    </a:p>
                    <a:p>
                      <a:pPr marL="742950" lvl="1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IPA/IDEC</a:t>
                      </a:r>
                    </a:p>
                    <a:p>
                      <a:pPr marL="285750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Soins de support et soins palliatifs </a:t>
                      </a:r>
                      <a:endParaRPr lang="fr-FR" sz="1600" u="none" baseline="0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u="none" baseline="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Activité reconnue de recours / expertise / excellence</a:t>
                      </a:r>
                    </a:p>
                    <a:p>
                      <a:pPr marL="285750" indent="-285750" algn="ctr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400" u="none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705" marR="387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fr-FR" sz="1400" u="none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85750" indent="-28575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600" u="none" kern="1200" baseline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85750" indent="-28575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Lisibilité </a:t>
                      </a: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de la cancérologie au </a:t>
                      </a: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CHU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600" u="none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85750" indent="-28575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Hétérogénéité des </a:t>
                      </a: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fonctionnements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600" u="none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Fidélisation des équipes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60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Des</a:t>
                      </a:r>
                      <a:r>
                        <a:rPr lang="fr-FR" sz="16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fonctionnements à améliorer : s</a:t>
                      </a: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oins de support,</a:t>
                      </a:r>
                      <a:r>
                        <a:rPr lang="fr-FR" sz="16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télésurveillance, partage des données, parcours administratif </a:t>
                      </a:r>
                      <a:endParaRPr lang="fr-FR" sz="1400" u="non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01295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fr-FR" sz="14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705" marR="387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296478"/>
                  </a:ext>
                </a:extLst>
              </a:tr>
              <a:tr h="38709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35" marR="38735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Opportunités </a:t>
                      </a:r>
                      <a:endParaRPr lang="fr-FR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35" marR="38735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Menaces</a:t>
                      </a:r>
                      <a:endParaRPr lang="fr-FR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35" marR="38735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233709"/>
                  </a:ext>
                </a:extLst>
              </a:tr>
              <a:tr h="2658706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Externe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705" marR="387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Certification </a:t>
                      </a:r>
                      <a:r>
                        <a:rPr lang="fr-FR" sz="1600" u="none" dirty="0" err="1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EuCCC</a:t>
                      </a:r>
                      <a:endParaRPr lang="fr-FR" sz="1600" u="none" dirty="0" smtClean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85750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600" u="none" baseline="0" dirty="0" smtClean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85750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baseline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Structuration offre de soins versus celle des cliniques</a:t>
                      </a:r>
                    </a:p>
                    <a:p>
                      <a:pPr marL="285750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600" u="none" baseline="0" dirty="0" smtClean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Travail engagé et à</a:t>
                      </a:r>
                      <a:r>
                        <a:rPr lang="fr-FR" sz="1600" u="none" baseline="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 poursuivre avec nos partenaires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u="none" baseline="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GHH, Elbeuf, Evreux, Dieppe - n</a:t>
                      </a: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ouvelles autorisations de cancérologie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u="none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CLCC : COPIL </a:t>
                      </a:r>
                      <a:r>
                        <a:rPr lang="fr-FR" sz="1600" u="none" baseline="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et Projet médico-scientifique partagé</a:t>
                      </a:r>
                      <a:endParaRPr lang="fr-FR" sz="1600" u="none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u="none" baseline="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HAD : chimiothérapies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u="none" baseline="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Médecine de ville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u="none" baseline="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SMR cancérologie : projet avec Croix Rouge et CLCC</a:t>
                      </a:r>
                      <a:endParaRPr lang="fr-FR" sz="1600" u="none" baseline="0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600" u="none" baseline="0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285750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600" u="none" baseline="0" dirty="0" smtClean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705" marR="387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7045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Lisibilité de la cancérologie au CHU – adressage externe</a:t>
                      </a:r>
                    </a:p>
                    <a:p>
                      <a:pPr marL="201295" indent="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fr-FR" sz="1600" u="none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487045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Concurrence </a:t>
                      </a: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proactive</a:t>
                      </a:r>
                      <a:r>
                        <a:rPr lang="fr-FR" sz="16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du privé</a:t>
                      </a:r>
                    </a:p>
                    <a:p>
                      <a:pPr marL="944245" lvl="1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CLCC : identité</a:t>
                      </a:r>
                      <a:r>
                        <a:rPr lang="fr-FR" sz="16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cancer </a:t>
                      </a:r>
                      <a:r>
                        <a:rPr lang="fr-FR" sz="16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structurée, </a:t>
                      </a:r>
                      <a:r>
                        <a:rPr lang="fr-FR" sz="16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parcours intégrés, </a:t>
                      </a:r>
                      <a:r>
                        <a:rPr lang="fr-FR" sz="16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monopole </a:t>
                      </a:r>
                      <a:r>
                        <a:rPr lang="fr-FR" sz="16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médecine </a:t>
                      </a:r>
                      <a:r>
                        <a:rPr lang="fr-FR" sz="16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nucléaire et radiothérapie</a:t>
                      </a:r>
                      <a:endParaRPr lang="fr-FR" sz="1600" u="none" kern="1200" baseline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944245" lvl="1" indent="-28575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600" u="non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Cliniques </a:t>
                      </a:r>
                      <a:endParaRPr lang="fr-FR" sz="1600" u="non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705" marR="387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499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9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CF831AB0-537A-81FC-B05F-B69607B5BB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397141"/>
              </p:ext>
            </p:extLst>
          </p:nvPr>
        </p:nvGraphicFramePr>
        <p:xfrm>
          <a:off x="2130084" y="1781343"/>
          <a:ext cx="5688632" cy="2542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F1090910-8FA2-9A51-D5B3-27F5CED14BDF}"/>
              </a:ext>
            </a:extLst>
          </p:cNvPr>
          <p:cNvSpPr txBox="1">
            <a:spLocks/>
          </p:cNvSpPr>
          <p:nvPr/>
        </p:nvSpPr>
        <p:spPr>
          <a:xfrm>
            <a:off x="2035073" y="157536"/>
            <a:ext cx="8229600" cy="581025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small" baseline="0">
                <a:solidFill>
                  <a:schemeClr val="tx2"/>
                </a:solidFill>
                <a:latin typeface="Phenomena ExtraBold" pitchFamily="50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henomena ExtraBold" pitchFamily="50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henomena ExtraBold" pitchFamily="50" charset="0"/>
              </a:defRPr>
            </a:lvl9pPr>
          </a:lstStyle>
          <a:p>
            <a:pPr>
              <a:spcBef>
                <a:spcPts val="0"/>
              </a:spcBef>
              <a:defRPr/>
            </a:pPr>
            <a:endParaRPr lang="fr-FR" sz="2800" dirty="0"/>
          </a:p>
        </p:txBody>
      </p:sp>
      <p:sp>
        <p:nvSpPr>
          <p:cNvPr id="2" name="ZoneTexte 1"/>
          <p:cNvSpPr txBox="1"/>
          <p:nvPr/>
        </p:nvSpPr>
        <p:spPr>
          <a:xfrm>
            <a:off x="114799" y="115534"/>
            <a:ext cx="9605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cap="small" dirty="0" smtClean="0">
                <a:solidFill>
                  <a:schemeClr val="tx2"/>
                </a:solidFill>
                <a:latin typeface="Phenomena ExtraBold" pitchFamily="50" charset="0"/>
                <a:ea typeface="+mj-ea"/>
                <a:cs typeface="+mj-cs"/>
              </a:rPr>
              <a:t>Perspectives</a:t>
            </a:r>
            <a:endParaRPr lang="fr-FR" sz="3200" b="1" cap="small" dirty="0">
              <a:solidFill>
                <a:schemeClr val="tx2"/>
              </a:solidFill>
              <a:latin typeface="Phenomena ExtraBold" pitchFamily="50" charset="0"/>
              <a:ea typeface="+mj-ea"/>
              <a:cs typeface="+mj-cs"/>
            </a:endParaRPr>
          </a:p>
          <a:p>
            <a:endParaRPr lang="fr-FR" sz="2800" b="1" cap="small" dirty="0">
              <a:solidFill>
                <a:schemeClr val="tx2"/>
              </a:solidFill>
              <a:latin typeface="Phenomena ExtraBold" pitchFamily="50" charset="0"/>
              <a:ea typeface="+mj-ea"/>
              <a:cs typeface="+mj-cs"/>
            </a:endParaRPr>
          </a:p>
        </p:txBody>
      </p:sp>
      <p:pic>
        <p:nvPicPr>
          <p:cNvPr id="8" name="Imag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026" y="3935932"/>
            <a:ext cx="2376264" cy="190666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1737608" y="3789040"/>
            <a:ext cx="2692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2025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660262" y="2129471"/>
            <a:ext cx="382848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tx2"/>
                </a:solidFill>
              </a:rPr>
              <a:t>Institut</a:t>
            </a:r>
            <a:r>
              <a:rPr lang="fr-FR" sz="2000" b="1" dirty="0"/>
              <a:t> </a:t>
            </a:r>
            <a:r>
              <a:rPr lang="fr-FR" sz="2000" b="1" dirty="0">
                <a:solidFill>
                  <a:schemeClr val="tx2"/>
                </a:solidFill>
              </a:rPr>
              <a:t>de cancérologie du CHU ?</a:t>
            </a:r>
          </a:p>
          <a:p>
            <a:endParaRPr lang="fr-FR" sz="1100" b="1" dirty="0">
              <a:solidFill>
                <a:schemeClr val="tx2"/>
              </a:solidFill>
            </a:endParaRPr>
          </a:p>
          <a:p>
            <a:r>
              <a:rPr lang="fr-FR" sz="2000" b="1" dirty="0">
                <a:solidFill>
                  <a:schemeClr val="tx2"/>
                </a:solidFill>
              </a:rPr>
              <a:t>Institut régional </a:t>
            </a:r>
            <a:r>
              <a:rPr lang="fr-FR" sz="2000" b="1" dirty="0" smtClean="0">
                <a:solidFill>
                  <a:schemeClr val="tx2"/>
                </a:solidFill>
              </a:rPr>
              <a:t>de </a:t>
            </a:r>
            <a:r>
              <a:rPr lang="fr-FR" sz="2000" b="1" dirty="0">
                <a:solidFill>
                  <a:schemeClr val="tx2"/>
                </a:solidFill>
              </a:rPr>
              <a:t>cancérologie ?</a:t>
            </a:r>
          </a:p>
          <a:p>
            <a:endParaRPr lang="fr-FR" sz="1100" b="1" dirty="0">
              <a:solidFill>
                <a:schemeClr val="tx2"/>
              </a:solidFill>
            </a:endParaRPr>
          </a:p>
          <a:p>
            <a:r>
              <a:rPr lang="fr-FR" sz="2000" b="1" dirty="0">
                <a:solidFill>
                  <a:schemeClr val="tx2"/>
                </a:solidFill>
              </a:rPr>
              <a:t>Pôle Cancérologie ?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576896" y="2420737"/>
            <a:ext cx="2692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2030-35</a:t>
            </a:r>
          </a:p>
        </p:txBody>
      </p:sp>
      <p:sp>
        <p:nvSpPr>
          <p:cNvPr id="14" name="Espace réservé du contenu 6">
            <a:extLst>
              <a:ext uri="{FF2B5EF4-FFF2-40B4-BE49-F238E27FC236}">
                <a16:creationId xmlns:a16="http://schemas.microsoft.com/office/drawing/2014/main" id="{F91EA008-924D-A960-194D-55FA8B79E851}"/>
              </a:ext>
            </a:extLst>
          </p:cNvPr>
          <p:cNvSpPr txBox="1">
            <a:spLocks/>
          </p:cNvSpPr>
          <p:nvPr/>
        </p:nvSpPr>
        <p:spPr bwMode="auto">
          <a:xfrm>
            <a:off x="8976320" y="3686395"/>
            <a:ext cx="3078080" cy="2482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8"/>
              </a:buBlip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28650" indent="-263525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8"/>
              </a:buBlip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73150" indent="-268288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8"/>
              </a:buBlip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smtClean="0">
                <a:solidFill>
                  <a:srgbClr val="7030A0"/>
                </a:solidFill>
              </a:rPr>
              <a:t>Défis / limites / freins</a:t>
            </a:r>
            <a:endParaRPr lang="fr-FR" sz="1800" dirty="0">
              <a:solidFill>
                <a:srgbClr val="7030A0"/>
              </a:solidFill>
            </a:endParaRPr>
          </a:p>
          <a:p>
            <a:r>
              <a:rPr lang="fr-FR" sz="1800" dirty="0" smtClean="0"/>
              <a:t>Périmètre </a:t>
            </a:r>
            <a:endParaRPr lang="fr-FR" sz="1800" dirty="0"/>
          </a:p>
          <a:p>
            <a:pPr lvl="1"/>
            <a:r>
              <a:rPr lang="fr-FR" sz="1600" dirty="0"/>
              <a:t>GCS avec Elbeuf, Evreux, Le Havre et </a:t>
            </a:r>
            <a:r>
              <a:rPr lang="fr-FR" sz="1600" dirty="0" smtClean="0"/>
              <a:t>Dieppe ?</a:t>
            </a:r>
            <a:endParaRPr lang="fr-FR" sz="1600" dirty="0"/>
          </a:p>
          <a:p>
            <a:pPr lvl="1"/>
            <a:r>
              <a:rPr lang="fr-FR" sz="1600" dirty="0"/>
              <a:t>Intégration du </a:t>
            </a:r>
            <a:r>
              <a:rPr lang="fr-FR" sz="1600" dirty="0" smtClean="0"/>
              <a:t>CLCC ?</a:t>
            </a:r>
            <a:endParaRPr lang="fr-FR" sz="1600" dirty="0"/>
          </a:p>
          <a:p>
            <a:r>
              <a:rPr lang="fr-FR" sz="1800" dirty="0" smtClean="0"/>
              <a:t>Pilotage </a:t>
            </a:r>
          </a:p>
          <a:p>
            <a:r>
              <a:rPr lang="fr-FR" sz="1800" dirty="0" smtClean="0"/>
              <a:t>Regroupement d’activités ?</a:t>
            </a:r>
            <a:endParaRPr lang="fr-FR" sz="1800" dirty="0"/>
          </a:p>
          <a:p>
            <a:r>
              <a:rPr lang="fr-FR" sz="1800" dirty="0" smtClean="0"/>
              <a:t>Consensus</a:t>
            </a:r>
          </a:p>
          <a:p>
            <a:r>
              <a:rPr lang="fr-FR" sz="1800" dirty="0"/>
              <a:t>Moyens 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800" dirty="0"/>
              <a:t> 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dirty="0"/>
          </a:p>
        </p:txBody>
      </p:sp>
      <p:sp>
        <p:nvSpPr>
          <p:cNvPr id="16" name="Espace réservé du contenu 6">
            <a:extLst>
              <a:ext uri="{FF2B5EF4-FFF2-40B4-BE49-F238E27FC236}">
                <a16:creationId xmlns:a16="http://schemas.microsoft.com/office/drawing/2014/main" id="{1623FB2F-EA99-B01E-AD1E-9C9B93586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1117" y="3579612"/>
            <a:ext cx="5477074" cy="4525963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>
                <a:solidFill>
                  <a:srgbClr val="7030A0"/>
                </a:solidFill>
              </a:rPr>
              <a:t>Opportunités </a:t>
            </a:r>
            <a:r>
              <a:rPr lang="fr-FR" sz="1800" dirty="0" smtClean="0">
                <a:solidFill>
                  <a:srgbClr val="7030A0"/>
                </a:solidFill>
              </a:rPr>
              <a:t>d’une </a:t>
            </a:r>
            <a:r>
              <a:rPr lang="fr-FR" sz="1800" dirty="0">
                <a:solidFill>
                  <a:srgbClr val="7030A0"/>
                </a:solidFill>
              </a:rPr>
              <a:t>structuration plus intégrée</a:t>
            </a:r>
          </a:p>
          <a:p>
            <a:r>
              <a:rPr lang="fr-FR" sz="1800" dirty="0"/>
              <a:t>Parcours de soins </a:t>
            </a:r>
            <a:r>
              <a:rPr lang="fr-FR" sz="1800" dirty="0"/>
              <a:t>coordonnés et optimisés</a:t>
            </a:r>
          </a:p>
          <a:p>
            <a:r>
              <a:rPr lang="fr-FR" sz="1800" dirty="0" smtClean="0"/>
              <a:t>Stratégie </a:t>
            </a:r>
            <a:r>
              <a:rPr lang="fr-FR" sz="1800" dirty="0"/>
              <a:t>plus affirmée sur la </a:t>
            </a:r>
            <a:r>
              <a:rPr lang="fr-FR" sz="1800" dirty="0" smtClean="0"/>
              <a:t>cancérologie</a:t>
            </a:r>
            <a:endParaRPr lang="fr-FR" sz="1800" b="0" dirty="0"/>
          </a:p>
          <a:p>
            <a:r>
              <a:rPr lang="fr-FR" sz="1800" b="0" dirty="0" smtClean="0"/>
              <a:t>Synergies renforcées entre </a:t>
            </a:r>
            <a:r>
              <a:rPr lang="fr-FR" sz="1800" dirty="0" smtClean="0"/>
              <a:t>soin, </a:t>
            </a:r>
            <a:r>
              <a:rPr lang="fr-FR" sz="1800" dirty="0" smtClean="0"/>
              <a:t>enseignement, et recherche </a:t>
            </a:r>
            <a:endParaRPr lang="fr-FR" sz="1800" dirty="0"/>
          </a:p>
          <a:p>
            <a:r>
              <a:rPr lang="fr-FR" sz="1800" b="0" dirty="0"/>
              <a:t>Implication des </a:t>
            </a:r>
            <a:r>
              <a:rPr lang="fr-FR" sz="1800" dirty="0" smtClean="0"/>
              <a:t>partenaires </a:t>
            </a:r>
            <a:endParaRPr lang="fr-FR" sz="1800" dirty="0"/>
          </a:p>
          <a:p>
            <a:r>
              <a:rPr lang="fr-FR" sz="1800" dirty="0" smtClean="0"/>
              <a:t>Lisibilité </a:t>
            </a:r>
            <a:r>
              <a:rPr lang="fr-FR" sz="1800" b="0" dirty="0" smtClean="0"/>
              <a:t>de l’offre en </a:t>
            </a:r>
            <a:r>
              <a:rPr lang="fr-FR" sz="1800" b="0" dirty="0"/>
              <a:t>interne et </a:t>
            </a:r>
            <a:r>
              <a:rPr lang="fr-FR" sz="1800" b="0" dirty="0" smtClean="0"/>
              <a:t>externe</a:t>
            </a:r>
          </a:p>
          <a:p>
            <a:r>
              <a:rPr lang="fr-FR" sz="1800" dirty="0"/>
              <a:t>Valorisation et attractivité </a:t>
            </a:r>
            <a:r>
              <a:rPr lang="fr-FR" sz="1800" b="0" dirty="0"/>
              <a:t>pour les </a:t>
            </a:r>
            <a:r>
              <a:rPr lang="fr-FR" sz="1800" b="0" dirty="0" smtClean="0"/>
              <a:t>professionnels</a:t>
            </a:r>
            <a:endParaRPr lang="fr-FR" sz="1800" b="0" dirty="0"/>
          </a:p>
          <a:p>
            <a:r>
              <a:rPr lang="fr-FR" sz="1800" dirty="0" smtClean="0"/>
              <a:t>Excellence et amélioration </a:t>
            </a:r>
            <a:r>
              <a:rPr lang="fr-FR" sz="1800" dirty="0"/>
              <a:t>continue</a:t>
            </a:r>
          </a:p>
          <a:p>
            <a:pPr marL="0" indent="0">
              <a:buNone/>
            </a:pPr>
            <a:endParaRPr lang="fr-FR" sz="1800" dirty="0"/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</p:txBody>
      </p:sp>
      <p:sp>
        <p:nvSpPr>
          <p:cNvPr id="11" name="ZoneTexte 10"/>
          <p:cNvSpPr txBox="1"/>
          <p:nvPr/>
        </p:nvSpPr>
        <p:spPr>
          <a:xfrm>
            <a:off x="112491" y="939169"/>
            <a:ext cx="114928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7030A0"/>
                </a:solidFill>
                <a:latin typeface="+mn-lt"/>
                <a:cs typeface="+mn-cs"/>
              </a:rPr>
              <a:t>Face à ce constat, aux nouveaux enjeux et défis, quelle évolution pour renforcer la structuration </a:t>
            </a:r>
            <a:r>
              <a:rPr lang="fr-FR" sz="2400" b="1" dirty="0" smtClean="0">
                <a:solidFill>
                  <a:srgbClr val="7030A0"/>
                </a:solidFill>
                <a:latin typeface="+mn-lt"/>
                <a:cs typeface="+mn-cs"/>
              </a:rPr>
              <a:t>et le </a:t>
            </a:r>
            <a:r>
              <a:rPr lang="fr-FR" sz="2400" b="1" dirty="0">
                <a:solidFill>
                  <a:srgbClr val="7030A0"/>
                </a:solidFill>
                <a:latin typeface="+mn-lt"/>
                <a:cs typeface="+mn-cs"/>
              </a:rPr>
              <a:t>pilotage de la cancérologie ?</a:t>
            </a:r>
          </a:p>
          <a:p>
            <a:endParaRPr lang="fr-FR" sz="2800" b="1" cap="small" dirty="0">
              <a:solidFill>
                <a:schemeClr val="tx2"/>
              </a:solidFill>
              <a:latin typeface="Phenomena ExtraBold" pitchFamily="50" charset="0"/>
              <a:ea typeface="+mj-ea"/>
              <a:cs typeface="+mj-cs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760296" y="3789040"/>
            <a:ext cx="0" cy="268026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51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 build="p"/>
    </p:bldLst>
  </p:timing>
</p:sld>
</file>

<file path=ppt/theme/theme1.xml><?xml version="1.0" encoding="utf-8"?>
<a:theme xmlns:a="http://schemas.openxmlformats.org/drawingml/2006/main" name="modèle_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6468</TotalTime>
  <Words>1168</Words>
  <Application>Microsoft Office PowerPoint</Application>
  <PresentationFormat>Grand écran</PresentationFormat>
  <Paragraphs>194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Phenomena ExtraBold</vt:lpstr>
      <vt:lpstr>Times New Roman</vt:lpstr>
      <vt:lpstr>Wingdings</vt:lpstr>
      <vt:lpstr>modèle_ppt</vt:lpstr>
      <vt:lpstr>Présentation PowerPoint</vt:lpstr>
      <vt:lpstr>Présentation PowerPoint</vt:lpstr>
      <vt:lpstr>quelques chiffres </vt:lpstr>
      <vt:lpstr>Présentation PowerPoint</vt:lpstr>
      <vt:lpstr>Présentation PowerPoint</vt:lpstr>
      <vt:lpstr>4 objectifs : EXPERTISE, INNOVATION / RECHERCHE, FORMATION et RAYONNEMENT</vt:lpstr>
      <vt:lpstr>    </vt:lpstr>
      <vt:lpstr>SWOT – la cancérologie au CHU de Rouen</vt:lpstr>
      <vt:lpstr>Présentation PowerPoint</vt:lpstr>
      <vt:lpstr>Questions wooclap</vt:lpstr>
    </vt:vector>
  </TitlesOfParts>
  <Company>CHU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HEYM, Remi</dc:creator>
  <cp:lastModifiedBy>GUERNER, Louise</cp:lastModifiedBy>
  <cp:revision>428</cp:revision>
  <cp:lastPrinted>2025-01-06T15:55:31Z</cp:lastPrinted>
  <dcterms:created xsi:type="dcterms:W3CDTF">2017-08-24T12:56:07Z</dcterms:created>
  <dcterms:modified xsi:type="dcterms:W3CDTF">2025-05-22T10:59:18Z</dcterms:modified>
</cp:coreProperties>
</file>