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655" r:id="rId3"/>
    <p:sldId id="626" r:id="rId4"/>
    <p:sldId id="629" r:id="rId5"/>
    <p:sldId id="631" r:id="rId6"/>
    <p:sldId id="643" r:id="rId7"/>
    <p:sldId id="656" r:id="rId8"/>
    <p:sldId id="640" r:id="rId9"/>
    <p:sldId id="603" r:id="rId10"/>
    <p:sldId id="642" r:id="rId11"/>
    <p:sldId id="605" r:id="rId12"/>
    <p:sldId id="604" r:id="rId13"/>
    <p:sldId id="657" r:id="rId14"/>
    <p:sldId id="62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462"/>
    <a:srgbClr val="D9CDDD"/>
    <a:srgbClr val="000000"/>
    <a:srgbClr val="DACAE1"/>
    <a:srgbClr val="EBC95A"/>
    <a:srgbClr val="6A747E"/>
    <a:srgbClr val="D4E9F7"/>
    <a:srgbClr val="663879"/>
    <a:srgbClr val="FFFFFF"/>
    <a:srgbClr val="5CB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E0138-4265-460D-9F5E-2D8B1CB72D75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EA014-302F-422F-9BF0-892148082F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64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486D-29F9-4BE1-9D6A-09BFE25123F3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1795-9CBA-4015-B0FD-CA4A2ED08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74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2629F-08AE-41B5-B6A7-7A9A7420E3D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3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2629F-08AE-41B5-B6A7-7A9A7420E3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5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2629F-08AE-41B5-B6A7-7A9A7420E3D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6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A8E0C1E-D500-A39A-7FF6-B9602D2BCFCA}"/>
              </a:ext>
            </a:extLst>
          </p:cNvPr>
          <p:cNvSpPr/>
          <p:nvPr userDrawn="1"/>
        </p:nvSpPr>
        <p:spPr>
          <a:xfrm>
            <a:off x="2" y="0"/>
            <a:ext cx="12192007" cy="5157629"/>
          </a:xfrm>
          <a:prstGeom prst="rect">
            <a:avLst/>
          </a:prstGeom>
          <a:solidFill>
            <a:srgbClr val="4A2462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marL="0" marR="0" lvl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6941FD2-87BC-FD4F-7EEA-28E3EE05C9FE}"/>
              </a:ext>
            </a:extLst>
          </p:cNvPr>
          <p:cNvSpPr/>
          <p:nvPr userDrawn="1"/>
        </p:nvSpPr>
        <p:spPr>
          <a:xfrm>
            <a:off x="-8" y="5044288"/>
            <a:ext cx="12192005" cy="226683"/>
          </a:xfrm>
          <a:prstGeom prst="rect">
            <a:avLst/>
          </a:prstGeom>
          <a:solidFill>
            <a:srgbClr val="E8C95B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marL="0" marR="0" lvl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091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7">
            <a:extLst>
              <a:ext uri="{FF2B5EF4-FFF2-40B4-BE49-F238E27FC236}">
                <a16:creationId xmlns:a16="http://schemas.microsoft.com/office/drawing/2014/main" id="{8FD1F013-ACDD-DED1-2B25-8289E5D1794C}"/>
              </a:ext>
            </a:extLst>
          </p:cNvPr>
          <p:cNvSpPr/>
          <p:nvPr userDrawn="1"/>
        </p:nvSpPr>
        <p:spPr>
          <a:xfrm>
            <a:off x="-4" y="672441"/>
            <a:ext cx="12192007" cy="3"/>
          </a:xfrm>
          <a:prstGeom prst="line">
            <a:avLst/>
          </a:prstGeom>
          <a:ln w="101600">
            <a:solidFill>
              <a:srgbClr val="E9C95A"/>
            </a:solidFill>
            <a:miter/>
          </a:ln>
        </p:spPr>
        <p:txBody>
          <a:bodyPr lIns="45719" tIns="45719" rIns="45719" bIns="45719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1133A1-F93D-0078-0DC3-7B9C958EBB68}"/>
              </a:ext>
            </a:extLst>
          </p:cNvPr>
          <p:cNvSpPr txBox="1"/>
          <p:nvPr userDrawn="1"/>
        </p:nvSpPr>
        <p:spPr>
          <a:xfrm>
            <a:off x="3839967" y="349282"/>
            <a:ext cx="4512068" cy="7078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>
              <a:defRPr sz="4000" b="1">
                <a:solidFill>
                  <a:srgbClr val="4A24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4A24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ORDRE DU JOUR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232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>
            <a:extLst>
              <a:ext uri="{FF2B5EF4-FFF2-40B4-BE49-F238E27FC236}">
                <a16:creationId xmlns:a16="http://schemas.microsoft.com/office/drawing/2014/main" id="{A93F43D4-9479-CB6A-A2C9-02712414F08A}"/>
              </a:ext>
            </a:extLst>
          </p:cNvPr>
          <p:cNvGrpSpPr/>
          <p:nvPr userDrawn="1"/>
        </p:nvGrpSpPr>
        <p:grpSpPr>
          <a:xfrm>
            <a:off x="-2471" y="-2"/>
            <a:ext cx="12192000" cy="657555"/>
            <a:chOff x="0" y="-6"/>
            <a:chExt cx="12192000" cy="6575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EA938CF-E080-4762-A57A-A97B72DF6B85}"/>
                </a:ext>
              </a:extLst>
            </p:cNvPr>
            <p:cNvSpPr/>
            <p:nvPr/>
          </p:nvSpPr>
          <p:spPr>
            <a:xfrm>
              <a:off x="0" y="-6"/>
              <a:ext cx="12192000" cy="657552"/>
            </a:xfrm>
            <a:prstGeom prst="rect">
              <a:avLst/>
            </a:prstGeom>
            <a:solidFill>
              <a:srgbClr val="EBC9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EBC95A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BC95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0EE5E28-E63C-805B-9D0D-D09766DD268D}"/>
                </a:ext>
              </a:extLst>
            </p:cNvPr>
            <p:cNvSpPr/>
            <p:nvPr/>
          </p:nvSpPr>
          <p:spPr>
            <a:xfrm>
              <a:off x="328770" y="-6"/>
              <a:ext cx="82196" cy="657552"/>
            </a:xfrm>
            <a:prstGeom prst="rect">
              <a:avLst/>
            </a:prstGeom>
            <a:solidFill>
              <a:srgbClr val="4A24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3D09C1F0-54D6-3081-C80C-03E621F6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3A958D01-18F1-1AB3-90A8-BD6D84687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25" y="968681"/>
            <a:ext cx="11794041" cy="53708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None/>
              <a:defRPr sz="2667" b="1" i="0">
                <a:solidFill>
                  <a:srgbClr val="EBC95A"/>
                </a:solidFill>
                <a:latin typeface="+mj-lt"/>
              </a:defRPr>
            </a:lvl1pPr>
            <a:lvl2pPr marL="838179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2133" b="0" i="0">
                <a:solidFill>
                  <a:srgbClr val="4A2462"/>
                </a:solidFill>
                <a:latin typeface="+mj-lt"/>
              </a:defRPr>
            </a:lvl2pPr>
            <a:lvl3pPr marL="1295368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1867" b="0" i="1">
                <a:solidFill>
                  <a:srgbClr val="4A2462"/>
                </a:solidFill>
                <a:latin typeface="+mj-lt"/>
              </a:defRPr>
            </a:lvl3pPr>
            <a:lvl4pPr marL="1600160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1467" b="0" i="0">
                <a:solidFill>
                  <a:srgbClr val="4A2462"/>
                </a:solidFill>
                <a:latin typeface="+mj-lt"/>
              </a:defRPr>
            </a:lvl4pPr>
            <a:lvl5pPr marL="2057349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1333" b="0" i="1">
                <a:solidFill>
                  <a:srgbClr val="4A246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01873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>
            <a:extLst>
              <a:ext uri="{FF2B5EF4-FFF2-40B4-BE49-F238E27FC236}">
                <a16:creationId xmlns:a16="http://schemas.microsoft.com/office/drawing/2014/main" id="{A93F43D4-9479-CB6A-A2C9-02712414F08A}"/>
              </a:ext>
            </a:extLst>
          </p:cNvPr>
          <p:cNvGrpSpPr/>
          <p:nvPr userDrawn="1"/>
        </p:nvGrpSpPr>
        <p:grpSpPr>
          <a:xfrm>
            <a:off x="-2471" y="-2"/>
            <a:ext cx="12192000" cy="657555"/>
            <a:chOff x="0" y="-6"/>
            <a:chExt cx="12192000" cy="6575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EA938CF-E080-4762-A57A-A97B72DF6B85}"/>
                </a:ext>
              </a:extLst>
            </p:cNvPr>
            <p:cNvSpPr/>
            <p:nvPr/>
          </p:nvSpPr>
          <p:spPr>
            <a:xfrm>
              <a:off x="0" y="-6"/>
              <a:ext cx="12192000" cy="657552"/>
            </a:xfrm>
            <a:prstGeom prst="rect">
              <a:avLst/>
            </a:prstGeom>
            <a:solidFill>
              <a:srgbClr val="4A246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EBC95A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BC95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0EE5E28-E63C-805B-9D0D-D09766DD268D}"/>
                </a:ext>
              </a:extLst>
            </p:cNvPr>
            <p:cNvSpPr/>
            <p:nvPr/>
          </p:nvSpPr>
          <p:spPr>
            <a:xfrm>
              <a:off x="328770" y="-6"/>
              <a:ext cx="82196" cy="657552"/>
            </a:xfrm>
            <a:prstGeom prst="rect">
              <a:avLst/>
            </a:prstGeom>
            <a:solidFill>
              <a:srgbClr val="EBC9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3D09C1F0-54D6-3081-C80C-03E621F6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A958D01-18F1-1AB3-90A8-BD6D84687B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525" y="968681"/>
            <a:ext cx="11794041" cy="537088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None/>
              <a:defRPr sz="2667" b="1" i="0">
                <a:solidFill>
                  <a:srgbClr val="4A2462"/>
                </a:solidFill>
                <a:latin typeface="+mj-lt"/>
              </a:defRPr>
            </a:lvl1pPr>
            <a:lvl2pPr marL="838179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2133" b="0" i="0">
                <a:solidFill>
                  <a:srgbClr val="4A2462"/>
                </a:solidFill>
                <a:latin typeface="+mj-lt"/>
              </a:defRPr>
            </a:lvl2pPr>
            <a:lvl3pPr marL="1295368" indent="-3809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1867" b="0" i="1">
                <a:solidFill>
                  <a:srgbClr val="4A2462"/>
                </a:solidFill>
                <a:latin typeface="+mj-lt"/>
              </a:defRPr>
            </a:lvl3pPr>
            <a:lvl4pPr marL="1600160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1467" b="0" i="0">
                <a:solidFill>
                  <a:srgbClr val="4A2462"/>
                </a:solidFill>
                <a:latin typeface="+mj-lt"/>
              </a:defRPr>
            </a:lvl4pPr>
            <a:lvl5pPr marL="2057349" indent="-2285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2462"/>
              </a:buClr>
              <a:buFont typeface="Arial" panose="020B0604020202020204" pitchFamily="34" charset="0"/>
              <a:buChar char="•"/>
              <a:defRPr sz="1333" b="0" i="1">
                <a:solidFill>
                  <a:srgbClr val="4A246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6609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545E8FA-4AB1-2C13-E29B-6A9396A336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2462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1A8A55AC-A3D1-359C-D547-B5857CC96400}"/>
              </a:ext>
            </a:extLst>
          </p:cNvPr>
          <p:cNvSpPr txBox="1"/>
          <p:nvPr userDrawn="1"/>
        </p:nvSpPr>
        <p:spPr>
          <a:xfrm>
            <a:off x="3850459" y="2767283"/>
            <a:ext cx="4491083" cy="132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>
              <a:defRPr sz="8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MERCI !</a:t>
            </a:r>
          </a:p>
        </p:txBody>
      </p:sp>
      <p:sp>
        <p:nvSpPr>
          <p:cNvPr id="4" name="Connecteur droit 7">
            <a:extLst>
              <a:ext uri="{FF2B5EF4-FFF2-40B4-BE49-F238E27FC236}">
                <a16:creationId xmlns:a16="http://schemas.microsoft.com/office/drawing/2014/main" id="{63FF7FB8-FDAF-A413-CFA7-D5EBF6367BE6}"/>
              </a:ext>
            </a:extLst>
          </p:cNvPr>
          <p:cNvSpPr/>
          <p:nvPr userDrawn="1"/>
        </p:nvSpPr>
        <p:spPr>
          <a:xfrm>
            <a:off x="4059251" y="4067273"/>
            <a:ext cx="3982340" cy="3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tIns="45719" rIns="45719" bIns="45719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" name="Connecteur droit 11">
            <a:extLst>
              <a:ext uri="{FF2B5EF4-FFF2-40B4-BE49-F238E27FC236}">
                <a16:creationId xmlns:a16="http://schemas.microsoft.com/office/drawing/2014/main" id="{265FE5A1-6020-D78C-CEEF-AA8B4FF8D138}"/>
              </a:ext>
            </a:extLst>
          </p:cNvPr>
          <p:cNvSpPr/>
          <p:nvPr userDrawn="1"/>
        </p:nvSpPr>
        <p:spPr>
          <a:xfrm>
            <a:off x="4063525" y="2802489"/>
            <a:ext cx="3982340" cy="3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tIns="45719" rIns="45719" bIns="45719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701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58C887BB-46FB-BCC4-FAC3-902C9F377A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C95A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8" name="Connecteur droit 7">
            <a:extLst>
              <a:ext uri="{FF2B5EF4-FFF2-40B4-BE49-F238E27FC236}">
                <a16:creationId xmlns:a16="http://schemas.microsoft.com/office/drawing/2014/main" id="{2332489D-665B-8A50-9B28-D9096D7C4F15}"/>
              </a:ext>
            </a:extLst>
          </p:cNvPr>
          <p:cNvSpPr/>
          <p:nvPr userDrawn="1"/>
        </p:nvSpPr>
        <p:spPr>
          <a:xfrm>
            <a:off x="3429712" y="4080249"/>
            <a:ext cx="5332577" cy="3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tIns="45719" rIns="45719" bIns="45719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9" name="Connecteur droit 14">
            <a:extLst>
              <a:ext uri="{FF2B5EF4-FFF2-40B4-BE49-F238E27FC236}">
                <a16:creationId xmlns:a16="http://schemas.microsoft.com/office/drawing/2014/main" id="{4873E7A0-DFEC-2344-0AE7-4F3E10E22124}"/>
              </a:ext>
            </a:extLst>
          </p:cNvPr>
          <p:cNvSpPr/>
          <p:nvPr userDrawn="1"/>
        </p:nvSpPr>
        <p:spPr>
          <a:xfrm>
            <a:off x="3429712" y="2772741"/>
            <a:ext cx="5332577" cy="3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tIns="45719" rIns="45719" bIns="45719"/>
          <a:lstStyle/>
          <a:p>
            <a:pPr marL="0" marR="0" lvl="0" indent="0" algn="l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3429000" y="2773363"/>
            <a:ext cx="5334000" cy="1306512"/>
          </a:xfrm>
          <a:prstGeom prst="rect">
            <a:avLst/>
          </a:prstGeom>
        </p:spPr>
        <p:txBody>
          <a:bodyPr anchor="ctr" anchorCtr="0"/>
          <a:lstStyle>
            <a:lvl1pPr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70066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75D5-0822-4940-99F7-B9DDE98F294A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3392-D657-4AE7-9B4F-A7C7299E1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1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24900" y="6565617"/>
            <a:ext cx="350412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9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5pPr>
      <a:lvl6pPr marL="2590735" marR="0" indent="-304792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6pPr>
      <a:lvl7pPr marL="3047924" marR="0" indent="-304792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7pPr>
      <a:lvl8pPr marL="3505112" marR="0" indent="-304792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8pPr>
      <a:lvl9pPr marL="3962301" marR="0" indent="-304792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6565900"/>
            <a:ext cx="349250" cy="276225"/>
          </a:xfrm>
        </p:spPr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5715" y="2276872"/>
            <a:ext cx="5040560" cy="144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14377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000" b="1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Institut Normand de Médecine de Précision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75123" y="5685982"/>
            <a:ext cx="384174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 smtClean="0">
                <a:solidFill>
                  <a:srgbClr val="4A2462"/>
                </a:solidFill>
                <a:sym typeface="Helvetica"/>
              </a:rPr>
              <a:t>Projet d’établissement : séminaire J2</a:t>
            </a:r>
          </a:p>
        </p:txBody>
      </p:sp>
    </p:spTree>
    <p:extLst>
      <p:ext uri="{BB962C8B-B14F-4D97-AF65-F5344CB8AC3E}">
        <p14:creationId xmlns:p14="http://schemas.microsoft.com/office/powerpoint/2010/main" val="2509739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7"/>
          <p:cNvSpPr/>
          <p:nvPr/>
        </p:nvSpPr>
        <p:spPr>
          <a:xfrm>
            <a:off x="131591" y="726337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9CDDD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2A0898-4893-1280-EC96-A78A95A867C6}"/>
              </a:ext>
            </a:extLst>
          </p:cNvPr>
          <p:cNvSpPr txBox="1"/>
          <p:nvPr/>
        </p:nvSpPr>
        <p:spPr>
          <a:xfrm>
            <a:off x="564472" y="1812685"/>
            <a:ext cx="6708395" cy="1377318"/>
          </a:xfrm>
          <a:prstGeom prst="roundRect">
            <a:avLst>
              <a:gd name="adj" fmla="val 5672"/>
            </a:avLst>
          </a:prstGeom>
          <a:noFill/>
          <a:ln w="38100">
            <a:noFill/>
          </a:ln>
        </p:spPr>
        <p:txBody>
          <a:bodyPr wrap="square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rgbClr val="4E1864"/>
                </a:solidFill>
              </a:rPr>
              <a:t>Trois sujets majeurs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Cadre Médico-scientifique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Données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D2A0898-4893-1280-EC96-A78A95A867C6}"/>
              </a:ext>
            </a:extLst>
          </p:cNvPr>
          <p:cNvSpPr txBox="1"/>
          <p:nvPr/>
        </p:nvSpPr>
        <p:spPr>
          <a:xfrm>
            <a:off x="564471" y="3529487"/>
            <a:ext cx="6708395" cy="1320800"/>
          </a:xfrm>
          <a:prstGeom prst="roundRect">
            <a:avLst>
              <a:gd name="adj" fmla="val 5672"/>
            </a:avLst>
          </a:prstGeom>
          <a:noFill/>
          <a:ln w="38100">
            <a:noFill/>
          </a:ln>
        </p:spPr>
        <p:txBody>
          <a:bodyPr wrap="square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Réalisations</a:t>
            </a:r>
            <a:endParaRPr lang="fr-FR" sz="2000" b="1" dirty="0">
              <a:solidFill>
                <a:srgbClr val="4E1864"/>
              </a:solidFill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Cartographie des projets et des données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Axes thématiques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4E1864"/>
                </a:solidFill>
              </a:rPr>
              <a:t>Lancement d’un appel à projets 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2A0898-4893-1280-EC96-A78A95A867C6}"/>
              </a:ext>
            </a:extLst>
          </p:cNvPr>
          <p:cNvSpPr txBox="1"/>
          <p:nvPr/>
        </p:nvSpPr>
        <p:spPr>
          <a:xfrm>
            <a:off x="564471" y="5189771"/>
            <a:ext cx="6708395" cy="1207985"/>
          </a:xfrm>
          <a:prstGeom prst="roundRect">
            <a:avLst>
              <a:gd name="adj" fmla="val 5672"/>
            </a:avLst>
          </a:prstGeom>
          <a:noFill/>
          <a:ln w="38100">
            <a:noFill/>
          </a:ln>
        </p:spPr>
        <p:txBody>
          <a:bodyPr wrap="square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A venir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Groupe de réflexion « éthique »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Réflexion sur les besoins de bâtiment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4E1864"/>
                </a:solidFill>
              </a:rPr>
              <a:t>Evenements</a:t>
            </a:r>
            <a:r>
              <a:rPr lang="fr-FR" sz="2000" dirty="0" smtClean="0">
                <a:solidFill>
                  <a:srgbClr val="4E1864"/>
                </a:solidFill>
              </a:rPr>
              <a:t> de rencontre et de discussion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4E186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L’INMP aujourd’hui</a:t>
            </a:r>
            <a:endParaRPr lang="fr-FR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2A0898-4893-1280-EC96-A78A95A867C6}"/>
              </a:ext>
            </a:extLst>
          </p:cNvPr>
          <p:cNvSpPr txBox="1"/>
          <p:nvPr/>
        </p:nvSpPr>
        <p:spPr>
          <a:xfrm>
            <a:off x="564472" y="756282"/>
            <a:ext cx="6708395" cy="716919"/>
          </a:xfrm>
          <a:prstGeom prst="roundRect">
            <a:avLst>
              <a:gd name="adj" fmla="val 5672"/>
            </a:avLst>
          </a:prstGeom>
          <a:noFill/>
          <a:ln w="38100">
            <a:noFill/>
          </a:ln>
        </p:spPr>
        <p:txBody>
          <a:bodyPr wrap="square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rgbClr val="4E1864"/>
                </a:solidFill>
              </a:rPr>
              <a:t>&gt; 70 participants, des 4 établissements du Campus</a:t>
            </a:r>
          </a:p>
        </p:txBody>
      </p:sp>
      <p:pic>
        <p:nvPicPr>
          <p:cNvPr id="10" name="Image 9" descr="Une image contenant habits, chaussures, personne, homme&#10;&#10;Description générée automatiquement">
            <a:extLst>
              <a:ext uri="{FF2B5EF4-FFF2-40B4-BE49-F238E27FC236}">
                <a16:creationId xmlns:a16="http://schemas.microsoft.com/office/drawing/2014/main" id="{19583C47-C1E3-4040-0484-8BA6F61BE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2" t="9245" r="8933" b="5236"/>
          <a:stretch/>
        </p:blipFill>
        <p:spPr>
          <a:xfrm rot="5400000">
            <a:off x="5750985" y="67939"/>
            <a:ext cx="6864553" cy="6728675"/>
          </a:xfrm>
          <a:custGeom>
            <a:avLst/>
            <a:gdLst>
              <a:gd name="connsiteX0" fmla="*/ 1 w 6864553"/>
              <a:gd name="connsiteY0" fmla="*/ 7084272 h 7084273"/>
              <a:gd name="connsiteX1" fmla="*/ 6862234 w 6864553"/>
              <a:gd name="connsiteY1" fmla="*/ 7084272 h 7084273"/>
              <a:gd name="connsiteX2" fmla="*/ 6862235 w 6864553"/>
              <a:gd name="connsiteY2" fmla="*/ 5054543 h 7084273"/>
              <a:gd name="connsiteX3" fmla="*/ 6817944 w 6864553"/>
              <a:gd name="connsiteY3" fmla="*/ 5142140 h 7084273"/>
              <a:gd name="connsiteX4" fmla="*/ 3431117 w 6864553"/>
              <a:gd name="connsiteY4" fmla="*/ 6409264 h 7084273"/>
              <a:gd name="connsiteX5" fmla="*/ 44291 w 6864553"/>
              <a:gd name="connsiteY5" fmla="*/ 5142140 h 7084273"/>
              <a:gd name="connsiteX6" fmla="*/ 1 w 6864553"/>
              <a:gd name="connsiteY6" fmla="*/ 5054545 h 7084273"/>
              <a:gd name="connsiteX7" fmla="*/ 0 w 6864553"/>
              <a:gd name="connsiteY7" fmla="*/ 7084273 h 7084273"/>
              <a:gd name="connsiteX8" fmla="*/ 0 w 6864553"/>
              <a:gd name="connsiteY8" fmla="*/ 0 h 7084273"/>
              <a:gd name="connsiteX9" fmla="*/ 6864553 w 6864553"/>
              <a:gd name="connsiteY9" fmla="*/ 0 h 7084273"/>
              <a:gd name="connsiteX10" fmla="*/ 6864553 w 6864553"/>
              <a:gd name="connsiteY10" fmla="*/ 7084273 h 708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64553" h="7084273">
                <a:moveTo>
                  <a:pt x="1" y="7084272"/>
                </a:moveTo>
                <a:lnTo>
                  <a:pt x="6862234" y="7084272"/>
                </a:lnTo>
                <a:lnTo>
                  <a:pt x="6862235" y="5054543"/>
                </a:lnTo>
                <a:lnTo>
                  <a:pt x="6817944" y="5142140"/>
                </a:lnTo>
                <a:cubicBezTo>
                  <a:pt x="6368947" y="5876247"/>
                  <a:pt x="5022436" y="6409264"/>
                  <a:pt x="3431117" y="6409264"/>
                </a:cubicBezTo>
                <a:cubicBezTo>
                  <a:pt x="1839800" y="6409264"/>
                  <a:pt x="493288" y="5876247"/>
                  <a:pt x="44291" y="5142140"/>
                </a:cubicBezTo>
                <a:lnTo>
                  <a:pt x="1" y="5054545"/>
                </a:lnTo>
                <a:close/>
                <a:moveTo>
                  <a:pt x="0" y="7084273"/>
                </a:moveTo>
                <a:lnTo>
                  <a:pt x="0" y="0"/>
                </a:lnTo>
                <a:lnTo>
                  <a:pt x="6864553" y="0"/>
                </a:lnTo>
                <a:lnTo>
                  <a:pt x="6864553" y="7084273"/>
                </a:lnTo>
                <a:close/>
              </a:path>
            </a:pathLst>
          </a:custGeom>
        </p:spPr>
      </p:pic>
      <p:sp>
        <p:nvSpPr>
          <p:cNvPr id="16" name="Shape 10"/>
          <p:cNvSpPr/>
          <p:nvPr/>
        </p:nvSpPr>
        <p:spPr>
          <a:xfrm>
            <a:off x="129436" y="5192987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9CDDD"/>
          </a:solidFill>
          <a:ln w="7620">
            <a:solidFill>
              <a:srgbClr val="BACFDD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124" y="5222931"/>
            <a:ext cx="342067" cy="427553"/>
          </a:xfrm>
          <a:prstGeom prst="rect">
            <a:avLst/>
          </a:prstGeom>
        </p:spPr>
      </p:pic>
      <p:sp>
        <p:nvSpPr>
          <p:cNvPr id="25" name="Shape 7"/>
          <p:cNvSpPr/>
          <p:nvPr/>
        </p:nvSpPr>
        <p:spPr>
          <a:xfrm>
            <a:off x="79126" y="1826946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9CDDD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9" name="Shape 7"/>
          <p:cNvSpPr/>
          <p:nvPr/>
        </p:nvSpPr>
        <p:spPr>
          <a:xfrm>
            <a:off x="129436" y="3487061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9CDDD"/>
          </a:solidFill>
          <a:ln w="7620">
            <a:solidFill>
              <a:srgbClr val="BACFDD"/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124" y="3517005"/>
            <a:ext cx="342067" cy="427553"/>
          </a:xfrm>
          <a:prstGeom prst="rect">
            <a:avLst/>
          </a:prstGeom>
        </p:spPr>
      </p:pic>
      <p:pic>
        <p:nvPicPr>
          <p:cNvPr id="21" name="Image 20"/>
          <p:cNvPicPr>
            <a:picLocks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112" y="755858"/>
            <a:ext cx="428400" cy="4284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7" y="189066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7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5"/>
          <p:cNvSpPr>
            <a:spLocks noChangeArrowheads="1"/>
          </p:cNvSpPr>
          <p:nvPr/>
        </p:nvSpPr>
        <p:spPr bwMode="auto">
          <a:xfrm>
            <a:off x="619901" y="1251565"/>
            <a:ext cx="11498306" cy="2582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sng">
            <a:solidFill>
              <a:srgbClr val="4A2462"/>
            </a:solidFill>
            <a:round/>
            <a:headEnd/>
            <a:tailEnd/>
          </a:ln>
        </p:spPr>
        <p:txBody>
          <a:bodyPr vert="horz" wrap="square" lIns="0" tIns="0" rIns="7128000" bIns="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Médecine </a:t>
            </a:r>
            <a:r>
              <a:rPr lang="fr-FR" altLang="fr-FR" sz="2400" b="1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Préventive, Prédictive, Adaptative pour des enjeux </a:t>
            </a: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nationaux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 d’expertises et avancées en médecine de précision</a:t>
            </a:r>
            <a:endParaRPr lang="fr-FR" altLang="fr-FR" sz="4800" dirty="0">
              <a:solidFill>
                <a:srgbClr val="4A246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à coins arrondis 10"/>
          <p:cNvSpPr>
            <a:spLocks noChangeArrowheads="1"/>
          </p:cNvSpPr>
          <p:nvPr/>
        </p:nvSpPr>
        <p:spPr bwMode="auto">
          <a:xfrm>
            <a:off x="619900" y="4096462"/>
            <a:ext cx="11498307" cy="25814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sng">
            <a:solidFill>
              <a:srgbClr val="4A2462"/>
            </a:solidFill>
            <a:round/>
            <a:headEnd/>
            <a:tailEnd/>
          </a:ln>
        </p:spPr>
        <p:txBody>
          <a:bodyPr vert="horz" wrap="square" lIns="0" tIns="0" rIns="7020000" bIns="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Outils </a:t>
            </a:r>
            <a:r>
              <a:rPr lang="fr-FR" altLang="fr-FR" sz="2400" b="1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l’analyse de données : Développement de méthodologies Médecine de </a:t>
            </a: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Précision</a:t>
            </a:r>
            <a:endParaRPr lang="fr-FR" altLang="fr-FR" sz="2400" b="1" dirty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altLang="fr-FR" sz="2000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 en place et développement de </a:t>
            </a: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nouveaux outils </a:t>
            </a:r>
            <a:r>
              <a:rPr lang="fr-FR" altLang="fr-FR" sz="2000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méthodologies</a:t>
            </a:r>
            <a:endParaRPr lang="fr-FR" altLang="fr-FR" sz="4400" dirty="0">
              <a:solidFill>
                <a:srgbClr val="4A2462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INMP : cadre du projet</a:t>
            </a:r>
            <a:endParaRPr lang="fr-FR" sz="4400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2425186" y="3708880"/>
            <a:ext cx="5568722" cy="369328"/>
          </a:xfrm>
          <a:prstGeom prst="rect">
            <a:avLst/>
          </a:prstGeom>
          <a:solidFill>
            <a:schemeClr val="bg1"/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uFillTx/>
                <a:sym typeface="Helvetica"/>
              </a:rPr>
              <a:t>Développement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4A2462"/>
                </a:solidFill>
                <a:effectLst/>
                <a:uFillTx/>
                <a:sym typeface="Helvetica"/>
              </a:rPr>
              <a:t> des expertises et des outils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4A2462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42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5"/>
          <p:cNvSpPr>
            <a:spLocks noChangeArrowheads="1"/>
          </p:cNvSpPr>
          <p:nvPr/>
        </p:nvSpPr>
        <p:spPr bwMode="auto">
          <a:xfrm>
            <a:off x="619901" y="1251565"/>
            <a:ext cx="11498306" cy="2582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sng">
            <a:solidFill>
              <a:srgbClr val="4A2462"/>
            </a:solidFill>
            <a:round/>
            <a:headEnd/>
            <a:tailEnd/>
          </a:ln>
        </p:spPr>
        <p:txBody>
          <a:bodyPr vert="horz" wrap="square" lIns="0" tIns="0" rIns="7128000" bIns="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Médecine </a:t>
            </a:r>
            <a:r>
              <a:rPr lang="fr-FR" altLang="fr-FR" sz="2400" b="1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Préventive, Prédictive, Adaptative pour des enjeux </a:t>
            </a: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nationaux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 d’expertises et avancées en médecine de précision</a:t>
            </a:r>
            <a:endParaRPr lang="fr-FR" altLang="fr-FR" sz="4800" dirty="0">
              <a:solidFill>
                <a:srgbClr val="4A246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à coins arrondis 10"/>
          <p:cNvSpPr>
            <a:spLocks noChangeArrowheads="1"/>
          </p:cNvSpPr>
          <p:nvPr/>
        </p:nvSpPr>
        <p:spPr bwMode="auto">
          <a:xfrm>
            <a:off x="619900" y="4096462"/>
            <a:ext cx="11498307" cy="25814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mpd="sng">
            <a:solidFill>
              <a:srgbClr val="4A2462"/>
            </a:solidFill>
            <a:round/>
            <a:headEnd/>
            <a:tailEnd/>
          </a:ln>
        </p:spPr>
        <p:txBody>
          <a:bodyPr vert="horz" wrap="square" lIns="0" tIns="0" rIns="7020000" bIns="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Outils </a:t>
            </a:r>
            <a:r>
              <a:rPr lang="fr-FR" altLang="fr-FR" sz="2400" b="1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l’analyse de données : Développement de méthodologies Médecine de </a:t>
            </a:r>
            <a:r>
              <a:rPr lang="fr-FR" altLang="fr-FR" sz="2400" b="1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Précision</a:t>
            </a:r>
            <a:endParaRPr lang="fr-FR" altLang="fr-FR" sz="2400" b="1" dirty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altLang="fr-FR" sz="2000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 en place et développement de </a:t>
            </a: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nouveaux outils </a:t>
            </a:r>
            <a:r>
              <a:rPr lang="fr-FR" altLang="fr-FR" sz="2000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méthodologies</a:t>
            </a:r>
            <a:endParaRPr lang="fr-FR" altLang="fr-FR" sz="4400" dirty="0">
              <a:solidFill>
                <a:srgbClr val="4A246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425186" y="3708880"/>
            <a:ext cx="5568722" cy="369328"/>
          </a:xfrm>
          <a:prstGeom prst="rect">
            <a:avLst/>
          </a:prstGeom>
          <a:solidFill>
            <a:schemeClr val="bg1"/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uFillTx/>
                <a:sym typeface="Helvetica"/>
              </a:rPr>
              <a:t>Développement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4A2462"/>
                </a:solidFill>
                <a:effectLst/>
                <a:uFillTx/>
                <a:sym typeface="Helvetica"/>
              </a:rPr>
              <a:t> des expertises et des outils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4A2462"/>
              </a:solidFill>
              <a:effectLst/>
              <a:uFillTx/>
              <a:sym typeface="Helvetica"/>
            </a:endParaRPr>
          </a:p>
        </p:txBody>
      </p:sp>
      <p:sp>
        <p:nvSpPr>
          <p:cNvPr id="43" name="Rectangle à coins arrondis 6"/>
          <p:cNvSpPr>
            <a:spLocks noChangeArrowheads="1"/>
          </p:cNvSpPr>
          <p:nvPr/>
        </p:nvSpPr>
        <p:spPr bwMode="auto">
          <a:xfrm>
            <a:off x="8492579" y="1109182"/>
            <a:ext cx="3486781" cy="56381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thickThin">
            <a:solidFill>
              <a:srgbClr val="64BAA6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 smtClean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 </a:t>
            </a:r>
            <a:r>
              <a:rPr lang="fr-FR" altLang="fr-FR" sz="2000" dirty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rgbClr val="4A246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Parcours de santé en Médecine de Précision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rgbClr val="4A246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800" b="1" dirty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 et structuration de parcours de santé mettant en œuvre des méthodes de </a:t>
            </a: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médecine de précision</a:t>
            </a: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rgbClr val="4A246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à coins arrondis 7"/>
          <p:cNvSpPr>
            <a:spLocks noChangeArrowheads="1"/>
          </p:cNvSpPr>
          <p:nvPr/>
        </p:nvSpPr>
        <p:spPr bwMode="auto">
          <a:xfrm>
            <a:off x="4901607" y="1109183"/>
            <a:ext cx="3506543" cy="56381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thickThin">
            <a:solidFill>
              <a:srgbClr val="64BAA6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 smtClean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 smtClean="0">
                <a:solidFill>
                  <a:srgbClr val="4A24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 :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rgbClr val="4A246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Environnement Normand, spécificités normandes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800" b="1" dirty="0">
              <a:solidFill>
                <a:srgbClr val="4A246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Projets de recherche portant sur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 données locales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et/ou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l’étude de spécificités associées au territoire normand</a:t>
            </a: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rgbClr val="4A246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INMP : cadre du projet</a:t>
            </a:r>
            <a:endParaRPr lang="fr-FR" sz="4400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5407" y="669925"/>
            <a:ext cx="6853953" cy="369328"/>
          </a:xfrm>
          <a:prstGeom prst="rect">
            <a:avLst/>
          </a:prstGeom>
          <a:solidFill>
            <a:schemeClr val="bg1"/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rgbClr val="4A2462"/>
                </a:solidFill>
                <a:sym typeface="Helvetica"/>
              </a:rPr>
              <a:t>Champ d’applications spécifique : Patient Normand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4A2462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144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habits, ciel, personne, chaussures&#10;&#10;Description générée automatiquement">
            <a:extLst>
              <a:ext uri="{FF2B5EF4-FFF2-40B4-BE49-F238E27FC236}">
                <a16:creationId xmlns:a16="http://schemas.microsoft.com/office/drawing/2014/main" id="{320BDCBD-21BF-BF16-1DB6-2F24E16FD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49" r="1066" b="1271"/>
          <a:stretch/>
        </p:blipFill>
        <p:spPr>
          <a:xfrm>
            <a:off x="-228600" y="0"/>
            <a:ext cx="12815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49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6565900"/>
            <a:ext cx="349250" cy="276225"/>
          </a:xfrm>
        </p:spPr>
        <p:txBody>
          <a:bodyPr/>
          <a:lstStyle/>
          <a:p>
            <a:fld id="{86CB4B4D-7CA3-9044-876B-883B54F8677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363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0084" y="75500"/>
            <a:ext cx="8963236" cy="506553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kern="1200" cap="small" dirty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La médecine de </a:t>
            </a:r>
            <a:r>
              <a:rPr lang="fr-FR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précision</a:t>
            </a:r>
            <a:r>
              <a:rPr lang="fr-FR" kern="1200" cap="small" dirty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 </a:t>
            </a:r>
            <a:r>
              <a:rPr lang="fr-FR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: évolution historique</a:t>
            </a:r>
            <a:endParaRPr lang="fr-FR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0400" cy="6858000"/>
          </a:xfrm>
          <a:prstGeom prst="rect">
            <a:avLst/>
          </a:prstGeom>
        </p:spPr>
      </p:pic>
      <p:sp>
        <p:nvSpPr>
          <p:cNvPr id="16" name="Text 1"/>
          <p:cNvSpPr/>
          <p:nvPr/>
        </p:nvSpPr>
        <p:spPr>
          <a:xfrm>
            <a:off x="4653558" y="1863229"/>
            <a:ext cx="3904754" cy="248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600" b="1" dirty="0" err="1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Lancement</a:t>
            </a:r>
            <a:r>
              <a:rPr lang="en-US" sz="1600" b="1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1600" b="1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du Human Genome Project</a:t>
            </a:r>
            <a:endParaRPr lang="en-US" sz="1600" b="1" dirty="0"/>
          </a:p>
        </p:txBody>
      </p:sp>
      <p:sp>
        <p:nvSpPr>
          <p:cNvPr id="23" name="Text 7"/>
          <p:cNvSpPr/>
          <p:nvPr/>
        </p:nvSpPr>
        <p:spPr>
          <a:xfrm>
            <a:off x="4653558" y="3949105"/>
            <a:ext cx="5036244" cy="248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42" b="1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Application de </a:t>
            </a:r>
            <a:r>
              <a:rPr lang="en-US" sz="1542" b="1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ces </a:t>
            </a:r>
            <a:r>
              <a:rPr lang="en-US" sz="1542" b="1" dirty="0" err="1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nouvelles</a:t>
            </a:r>
            <a:r>
              <a:rPr lang="en-US" sz="1542" b="1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1542" b="1" dirty="0" err="1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connaissances</a:t>
            </a:r>
            <a:r>
              <a:rPr lang="en-US" sz="1542" b="1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, </a:t>
            </a:r>
            <a:r>
              <a:rPr lang="en-US" sz="1542" b="1" dirty="0" err="1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d’abord</a:t>
            </a:r>
            <a:r>
              <a:rPr lang="en-US" sz="1542" b="1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1542" b="1" dirty="0" err="1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dans</a:t>
            </a:r>
            <a:r>
              <a:rPr lang="en-US" sz="1542" b="1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 le cancer</a:t>
            </a:r>
          </a:p>
          <a:p>
            <a:pPr>
              <a:lnSpc>
                <a:spcPts val="1958"/>
              </a:lnSpc>
            </a:pP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Recherche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et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Soin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: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prises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en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charges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personnalisées</a:t>
            </a:r>
            <a:endParaRPr lang="en-US" sz="1400" dirty="0"/>
          </a:p>
          <a:p>
            <a:pPr>
              <a:lnSpc>
                <a:spcPts val="1958"/>
              </a:lnSpc>
            </a:pPr>
            <a:endParaRPr lang="en-US" sz="1542" dirty="0"/>
          </a:p>
        </p:txBody>
      </p:sp>
      <p:sp>
        <p:nvSpPr>
          <p:cNvPr id="27" name="Text 9"/>
          <p:cNvSpPr/>
          <p:nvPr/>
        </p:nvSpPr>
        <p:spPr>
          <a:xfrm>
            <a:off x="4653558" y="4856460"/>
            <a:ext cx="6409928" cy="248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542" b="1" dirty="0" err="1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Aujourd’hui</a:t>
            </a:r>
            <a:r>
              <a:rPr lang="en-US" sz="1542" b="1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 : la </a:t>
            </a:r>
            <a:r>
              <a:rPr lang="en-US" sz="1542" b="1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Médecine de Précision dépasse la médecine génomique :</a:t>
            </a:r>
            <a:endParaRPr lang="en-US" sz="1542" dirty="0"/>
          </a:p>
        </p:txBody>
      </p:sp>
      <p:sp>
        <p:nvSpPr>
          <p:cNvPr id="28" name="Text 10"/>
          <p:cNvSpPr/>
          <p:nvPr/>
        </p:nvSpPr>
        <p:spPr>
          <a:xfrm>
            <a:off x="4653558" y="5195888"/>
            <a:ext cx="6915745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Intégration de nouveaux types de données : </a:t>
            </a:r>
            <a:r>
              <a:rPr lang="en-US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protéomique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, transcriptomique, imagerie, exposome, </a:t>
            </a:r>
            <a:r>
              <a:rPr lang="en-US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…</a:t>
            </a:r>
          </a:p>
          <a:p>
            <a:pPr>
              <a:lnSpc>
                <a:spcPts val="1875"/>
              </a:lnSpc>
            </a:pPr>
            <a:endParaRPr lang="en-US" sz="1400" dirty="0">
              <a:solidFill>
                <a:srgbClr val="384653"/>
              </a:solidFill>
            </a:endParaRPr>
          </a:p>
          <a:p>
            <a:pPr>
              <a:lnSpc>
                <a:spcPts val="1875"/>
              </a:lnSpc>
            </a:pP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Avancées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technologiques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et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scientifiques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: IA, bases de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données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puissances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de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calcul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plus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importantes</a:t>
            </a:r>
            <a:endParaRPr lang="en-US" sz="1400" dirty="0"/>
          </a:p>
          <a:p>
            <a:pPr>
              <a:lnSpc>
                <a:spcPts val="1875"/>
              </a:lnSpc>
            </a:pPr>
            <a:endParaRPr lang="en-US" sz="1400" dirty="0"/>
          </a:p>
        </p:txBody>
      </p:sp>
      <p:sp>
        <p:nvSpPr>
          <p:cNvPr id="29" name="Text 12"/>
          <p:cNvSpPr/>
          <p:nvPr/>
        </p:nvSpPr>
        <p:spPr>
          <a:xfrm>
            <a:off x="4653558" y="5732562"/>
            <a:ext cx="6915745" cy="483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75"/>
              </a:lnSpc>
            </a:pPr>
            <a:endParaRPr lang="en-US" sz="1167" dirty="0"/>
          </a:p>
        </p:txBody>
      </p:sp>
      <p:sp>
        <p:nvSpPr>
          <p:cNvPr id="7" name="Chevron 6"/>
          <p:cNvSpPr/>
          <p:nvPr/>
        </p:nvSpPr>
        <p:spPr>
          <a:xfrm rot="5400000">
            <a:off x="3545284" y="1737918"/>
            <a:ext cx="909110" cy="853808"/>
          </a:xfrm>
          <a:prstGeom prst="chevron">
            <a:avLst>
              <a:gd name="adj" fmla="val 20655"/>
            </a:avLst>
          </a:prstGeom>
          <a:solidFill>
            <a:srgbClr val="663879">
              <a:alpha val="25098"/>
            </a:srgbClr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1988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572934" y="1926223"/>
            <a:ext cx="8474635" cy="1720464"/>
            <a:chOff x="3572934" y="1926223"/>
            <a:chExt cx="8474635" cy="1720464"/>
          </a:xfrm>
        </p:grpSpPr>
        <p:sp>
          <p:nvSpPr>
            <p:cNvPr id="18" name="Text 2"/>
            <p:cNvSpPr/>
            <p:nvPr/>
          </p:nvSpPr>
          <p:spPr>
            <a:xfrm>
              <a:off x="4653558" y="2906166"/>
              <a:ext cx="5425778" cy="69832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958"/>
                </a:lnSpc>
              </a:pPr>
              <a:r>
                <a:rPr lang="en-US" sz="1542" b="1" dirty="0" smtClean="0">
                  <a:solidFill>
                    <a:srgbClr val="384653"/>
                  </a:solidFill>
                  <a:ea typeface="Barlow Bold" pitchFamily="34" charset="-122"/>
                  <a:cs typeface="Barlow Bold" pitchFamily="34" charset="-120"/>
                </a:rPr>
                <a:t>Fin du </a:t>
              </a:r>
              <a:r>
                <a:rPr lang="en-US" sz="1542" b="1" dirty="0">
                  <a:solidFill>
                    <a:srgbClr val="384653"/>
                  </a:solidFill>
                  <a:ea typeface="Barlow Bold" pitchFamily="34" charset="-122"/>
                  <a:cs typeface="Barlow Bold" pitchFamily="34" charset="-120"/>
                </a:rPr>
                <a:t>projet : </a:t>
              </a:r>
              <a:endParaRPr lang="en-US" sz="1542" b="1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endParaRPr>
            </a:p>
            <a:p>
              <a:pPr>
                <a:lnSpc>
                  <a:spcPts val="1958"/>
                </a:lnSpc>
              </a:pPr>
              <a:r>
                <a:rPr lang="en-US" sz="1400" dirty="0" err="1" smtClean="0">
                  <a:solidFill>
                    <a:srgbClr val="384653"/>
                  </a:solidFill>
                  <a:ea typeface="Barlow Bold" pitchFamily="34" charset="-122"/>
                  <a:cs typeface="Barlow Bold" pitchFamily="34" charset="-120"/>
                </a:rPr>
                <a:t>Séquençage</a:t>
              </a:r>
              <a:r>
                <a:rPr lang="en-US" sz="1400" dirty="0" smtClean="0">
                  <a:solidFill>
                    <a:srgbClr val="384653"/>
                  </a:solidFill>
                  <a:ea typeface="Barlow Bold" pitchFamily="34" charset="-122"/>
                  <a:cs typeface="Barlow Bold" pitchFamily="34" charset="-120"/>
                </a:rPr>
                <a:t> </a:t>
              </a:r>
              <a:r>
                <a:rPr lang="en-US" sz="1400" dirty="0">
                  <a:solidFill>
                    <a:srgbClr val="384653"/>
                  </a:solidFill>
                  <a:ea typeface="Barlow Bold" pitchFamily="34" charset="-122"/>
                  <a:cs typeface="Barlow Bold" pitchFamily="34" charset="-120"/>
                </a:rPr>
                <a:t>complet du génome humain</a:t>
              </a:r>
              <a:endParaRPr lang="en-US" sz="1400" dirty="0"/>
            </a:p>
          </p:txBody>
        </p:sp>
        <p:sp>
          <p:nvSpPr>
            <p:cNvPr id="31" name="Chevron 30"/>
            <p:cNvSpPr/>
            <p:nvPr/>
          </p:nvSpPr>
          <p:spPr>
            <a:xfrm rot="5400000">
              <a:off x="3545283" y="2765228"/>
              <a:ext cx="909110" cy="853808"/>
            </a:xfrm>
            <a:prstGeom prst="chevron">
              <a:avLst>
                <a:gd name="adj" fmla="val 20655"/>
              </a:avLst>
            </a:prstGeom>
            <a:solidFill>
              <a:srgbClr val="663879">
                <a:alpha val="25098"/>
              </a:srgbClr>
            </a:solidFill>
            <a:ln w="3175" cap="flat">
              <a:solidFill>
                <a:srgbClr val="663879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270" wrap="square" lIns="45718" tIns="45718" rIns="45718" bIns="45718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2004</a:t>
              </a:r>
              <a:endPara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042399" y="2315286"/>
              <a:ext cx="3005170" cy="746466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2" spcCol="38100" rtlCol="0" anchor="t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smtClean="0">
                  <a:solidFill>
                    <a:srgbClr val="4A2462"/>
                  </a:solidFill>
                  <a:sym typeface="Helvetica"/>
                </a:rPr>
                <a:t>Pluridisciplinarité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rgbClr val="4A2462"/>
                  </a:solidFill>
                  <a:sym typeface="Helvetica"/>
                </a:rPr>
                <a:t>Médecins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baseline="0" dirty="0" err="1" smtClean="0">
                  <a:ln>
                    <a:noFill/>
                  </a:ln>
                  <a:solidFill>
                    <a:srgbClr val="4A2462"/>
                  </a:solidFill>
                  <a:effectLst/>
                  <a:uFillTx/>
                  <a:sym typeface="Helvetica"/>
                </a:rPr>
                <a:t>Bioinformaticiens</a:t>
              </a:r>
              <a:endPara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uFillTx/>
                <a:sym typeface="Helvetica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4A2462"/>
                </a:solidFill>
                <a:effectLst/>
                <a:uFillTx/>
                <a:sym typeface="Helvetica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smtClean="0">
                  <a:solidFill>
                    <a:srgbClr val="4A2462"/>
                  </a:solidFill>
                  <a:sym typeface="Helvetica"/>
                </a:rPr>
                <a:t>Innovations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rgbClr val="4A2462"/>
                  </a:solidFill>
                  <a:sym typeface="Helvetica"/>
                </a:rPr>
                <a:t>Séquençage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spc="0" normalizeH="0" dirty="0" smtClean="0">
                  <a:ln>
                    <a:noFill/>
                  </a:ln>
                  <a:solidFill>
                    <a:srgbClr val="4A2462"/>
                  </a:solidFill>
                  <a:effectLst/>
                  <a:uFillTx/>
                  <a:sym typeface="Helvetica"/>
                </a:rPr>
                <a:t>informatique</a:t>
              </a:r>
              <a:endParaRPr kumimoji="0" lang="fr-FR" sz="1200" b="0" i="0" u="none" strike="noStrike" cap="none" spc="0" normalizeH="0" baseline="0" dirty="0">
                <a:ln>
                  <a:noFill/>
                </a:ln>
                <a:solidFill>
                  <a:srgbClr val="4A2462"/>
                </a:solidFill>
                <a:effectLst/>
                <a:uFillTx/>
                <a:sym typeface="Helvetica"/>
              </a:endParaRPr>
            </a:p>
          </p:txBody>
        </p:sp>
        <p:sp>
          <p:nvSpPr>
            <p:cNvPr id="9" name="Flèche courbée vers le bas 8"/>
            <p:cNvSpPr/>
            <p:nvPr/>
          </p:nvSpPr>
          <p:spPr>
            <a:xfrm rot="5400000">
              <a:off x="8036445" y="2507854"/>
              <a:ext cx="1587585" cy="424323"/>
            </a:xfrm>
            <a:prstGeom prst="curvedDownArrow">
              <a:avLst/>
            </a:prstGeom>
            <a:solidFill>
              <a:srgbClr val="FFFFFF"/>
            </a:solidFill>
            <a:ln w="25400" cap="flat">
              <a:solidFill>
                <a:srgbClr val="663879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36" name="Chevron 35"/>
          <p:cNvSpPr/>
          <p:nvPr/>
        </p:nvSpPr>
        <p:spPr>
          <a:xfrm rot="5400000">
            <a:off x="3545282" y="3775242"/>
            <a:ext cx="909110" cy="853808"/>
          </a:xfrm>
          <a:prstGeom prst="chevron">
            <a:avLst>
              <a:gd name="adj" fmla="val 20655"/>
            </a:avLst>
          </a:prstGeom>
          <a:solidFill>
            <a:srgbClr val="663879">
              <a:alpha val="25098"/>
            </a:srgbClr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Années</a:t>
            </a:r>
            <a:r>
              <a:rPr kumimoji="0" lang="fr-FR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2000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7" name="Chevron 36"/>
          <p:cNvSpPr/>
          <p:nvPr/>
        </p:nvSpPr>
        <p:spPr>
          <a:xfrm rot="5400000">
            <a:off x="3126175" y="5193250"/>
            <a:ext cx="1747324" cy="853808"/>
          </a:xfrm>
          <a:prstGeom prst="chevron">
            <a:avLst>
              <a:gd name="adj" fmla="val 20655"/>
            </a:avLst>
          </a:prstGeom>
          <a:solidFill>
            <a:srgbClr val="663879">
              <a:alpha val="25098"/>
            </a:srgbClr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2025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2030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kern="1200" cap="small" dirty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La médecine de précision, c’est quoi? </a:t>
            </a:r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9735" y="1120728"/>
            <a:ext cx="3380787" cy="3714948"/>
          </a:xfrm>
          <a:prstGeom prst="rect">
            <a:avLst/>
          </a:prstGeom>
        </p:spPr>
      </p:pic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9736" y="1120728"/>
            <a:ext cx="3380787" cy="3714948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14059" y="1593007"/>
            <a:ext cx="366809" cy="504000"/>
          </a:xfrm>
          <a:prstGeom prst="rect">
            <a:avLst/>
          </a:prstGeom>
        </p:spPr>
      </p:pic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9736" y="1120728"/>
            <a:ext cx="3380787" cy="3714948"/>
          </a:xfrm>
          <a:prstGeom prst="rect">
            <a:avLst/>
          </a:prstGeom>
        </p:spPr>
      </p:pic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79667" y="1816585"/>
            <a:ext cx="366809" cy="504000"/>
          </a:xfrm>
          <a:prstGeom prst="rect">
            <a:avLst/>
          </a:prstGeom>
        </p:spPr>
      </p:pic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9736" y="1120728"/>
            <a:ext cx="3380787" cy="3714948"/>
          </a:xfrm>
          <a:prstGeom prst="rect">
            <a:avLst/>
          </a:prstGeom>
        </p:spPr>
      </p:pic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86327" y="3037652"/>
            <a:ext cx="366809" cy="504000"/>
          </a:xfrm>
          <a:prstGeom prst="rect">
            <a:avLst/>
          </a:prstGeom>
        </p:spPr>
      </p:pic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9736" y="1120728"/>
            <a:ext cx="3380787" cy="3714948"/>
          </a:xfrm>
          <a:prstGeom prst="rect">
            <a:avLst/>
          </a:prstGeom>
        </p:spPr>
      </p:pic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4A246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27381" y="4035145"/>
            <a:ext cx="366809" cy="504000"/>
          </a:xfrm>
          <a:prstGeom prst="rect">
            <a:avLst/>
          </a:prstGeom>
        </p:spPr>
      </p:pic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D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9736" y="1120728"/>
            <a:ext cx="3380787" cy="3714948"/>
          </a:xfrm>
          <a:prstGeom prst="rect">
            <a:avLst/>
          </a:prstGeom>
        </p:spPr>
      </p:pic>
      <p:pic>
        <p:nvPicPr>
          <p:cNvPr id="30" name="Image 9" descr="preencoded.png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4A246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61773" y="3811569"/>
            <a:ext cx="366809" cy="504000"/>
          </a:xfrm>
          <a:prstGeom prst="rect">
            <a:avLst/>
          </a:prstGeom>
        </p:spPr>
      </p:pic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4A246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5112" y="2590501"/>
            <a:ext cx="366809" cy="504000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438067" y="1157449"/>
            <a:ext cx="845403" cy="3847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400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Données cliniques</a:t>
            </a:r>
            <a:endParaRPr lang="en-US" sz="1400" dirty="0"/>
          </a:p>
        </p:txBody>
      </p:sp>
      <p:sp>
        <p:nvSpPr>
          <p:cNvPr id="16" name="Text 2"/>
          <p:cNvSpPr/>
          <p:nvPr/>
        </p:nvSpPr>
        <p:spPr>
          <a:xfrm>
            <a:off x="3716058" y="1243155"/>
            <a:ext cx="1335329" cy="3847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Données psychosociales</a:t>
            </a:r>
            <a:endParaRPr lang="en-US" sz="1400" dirty="0"/>
          </a:p>
        </p:txBody>
      </p:sp>
      <p:sp>
        <p:nvSpPr>
          <p:cNvPr id="21" name="Text 3"/>
          <p:cNvSpPr/>
          <p:nvPr/>
        </p:nvSpPr>
        <p:spPr>
          <a:xfrm>
            <a:off x="4159676" y="3196011"/>
            <a:ext cx="905649" cy="3847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Données d'imagerie</a:t>
            </a:r>
            <a:endParaRPr lang="en-US" sz="1400" dirty="0"/>
          </a:p>
        </p:txBody>
      </p:sp>
      <p:sp>
        <p:nvSpPr>
          <p:cNvPr id="24" name="Text 4"/>
          <p:cNvSpPr/>
          <p:nvPr/>
        </p:nvSpPr>
        <p:spPr>
          <a:xfrm>
            <a:off x="3426593" y="4522047"/>
            <a:ext cx="933739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Exposome</a:t>
            </a:r>
            <a:endParaRPr lang="en-US" sz="1400" dirty="0"/>
          </a:p>
        </p:txBody>
      </p:sp>
      <p:sp>
        <p:nvSpPr>
          <p:cNvPr id="28" name="Text 5"/>
          <p:cNvSpPr/>
          <p:nvPr/>
        </p:nvSpPr>
        <p:spPr>
          <a:xfrm>
            <a:off x="282175" y="4233505"/>
            <a:ext cx="966881" cy="3847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sz="1400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Données biologiques</a:t>
            </a:r>
            <a:endParaRPr lang="en-US" sz="1400" dirty="0"/>
          </a:p>
        </p:txBody>
      </p:sp>
      <p:sp>
        <p:nvSpPr>
          <p:cNvPr id="31" name="Text 6"/>
          <p:cNvSpPr/>
          <p:nvPr/>
        </p:nvSpPr>
        <p:spPr>
          <a:xfrm>
            <a:off x="39331" y="2428554"/>
            <a:ext cx="863182" cy="3847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err="1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Données</a:t>
            </a:r>
            <a:r>
              <a:rPr lang="en-US" sz="1400" dirty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1400" dirty="0" smtClean="0">
                <a:solidFill>
                  <a:srgbClr val="384653"/>
                </a:solidFill>
                <a:ea typeface="Barlow Bold" pitchFamily="34" charset="-122"/>
                <a:cs typeface="Barlow Bold" pitchFamily="34" charset="-120"/>
              </a:rPr>
              <a:t> omiques</a:t>
            </a:r>
            <a:endParaRPr lang="en-US" sz="1400" dirty="0"/>
          </a:p>
        </p:txBody>
      </p:sp>
      <p:sp>
        <p:nvSpPr>
          <p:cNvPr id="35" name="Ellipse 34"/>
          <p:cNvSpPr/>
          <p:nvPr/>
        </p:nvSpPr>
        <p:spPr>
          <a:xfrm>
            <a:off x="1484763" y="2054136"/>
            <a:ext cx="1910732" cy="18600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025" tIns="70025" rIns="70025" bIns="7002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>
                <a:solidFill>
                  <a:srgbClr val="6A747E"/>
                </a:solidFill>
                <a:cs typeface="Arial" panose="020B0604020202020204" pitchFamily="34" charset="0"/>
              </a:rPr>
              <a:t>Individu</a:t>
            </a:r>
            <a:endParaRPr lang="fr-FR" sz="2000" b="1" kern="1200" dirty="0">
              <a:solidFill>
                <a:srgbClr val="6A747E"/>
              </a:solidFill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664901" y="5481846"/>
            <a:ext cx="3494775" cy="1111263"/>
          </a:xfrm>
          <a:prstGeom prst="homePlate">
            <a:avLst/>
          </a:prstGeom>
          <a:solidFill>
            <a:schemeClr val="bg1">
              <a:alpha val="25098"/>
            </a:schemeClr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hangingPunct="0"/>
            <a:r>
              <a:rPr lang="fr-FR" dirty="0">
                <a:solidFill>
                  <a:srgbClr val="4A2462"/>
                </a:solidFill>
                <a:sym typeface="Helvetica"/>
              </a:rPr>
              <a:t>Extraire les informations d’intérêt parmi les données qui décrivent un individu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7483974" y="1420314"/>
            <a:ext cx="4559346" cy="3140280"/>
            <a:chOff x="7483974" y="1420314"/>
            <a:chExt cx="4559346" cy="3140280"/>
          </a:xfrm>
        </p:grpSpPr>
        <p:sp>
          <p:nvSpPr>
            <p:cNvPr id="38" name="Forme libre 37"/>
            <p:cNvSpPr/>
            <p:nvPr/>
          </p:nvSpPr>
          <p:spPr>
            <a:xfrm>
              <a:off x="7483975" y="1420314"/>
              <a:ext cx="4559345" cy="764951"/>
            </a:xfrm>
            <a:custGeom>
              <a:avLst/>
              <a:gdLst>
                <a:gd name="connsiteX0" fmla="*/ 0 w 2822713"/>
                <a:gd name="connsiteY0" fmla="*/ 78722 h 472320"/>
                <a:gd name="connsiteX1" fmla="*/ 78722 w 2822713"/>
                <a:gd name="connsiteY1" fmla="*/ 0 h 472320"/>
                <a:gd name="connsiteX2" fmla="*/ 2743991 w 2822713"/>
                <a:gd name="connsiteY2" fmla="*/ 0 h 472320"/>
                <a:gd name="connsiteX3" fmla="*/ 2822713 w 2822713"/>
                <a:gd name="connsiteY3" fmla="*/ 78722 h 472320"/>
                <a:gd name="connsiteX4" fmla="*/ 2822713 w 2822713"/>
                <a:gd name="connsiteY4" fmla="*/ 393598 h 472320"/>
                <a:gd name="connsiteX5" fmla="*/ 2743991 w 2822713"/>
                <a:gd name="connsiteY5" fmla="*/ 472320 h 472320"/>
                <a:gd name="connsiteX6" fmla="*/ 78722 w 2822713"/>
                <a:gd name="connsiteY6" fmla="*/ 472320 h 472320"/>
                <a:gd name="connsiteX7" fmla="*/ 0 w 2822713"/>
                <a:gd name="connsiteY7" fmla="*/ 393598 h 472320"/>
                <a:gd name="connsiteX8" fmla="*/ 0 w 2822713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2713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2743991" y="0"/>
                  </a:lnTo>
                  <a:cubicBezTo>
                    <a:pt x="2787468" y="0"/>
                    <a:pt x="2822713" y="35245"/>
                    <a:pt x="2822713" y="78722"/>
                  </a:cubicBezTo>
                  <a:lnTo>
                    <a:pt x="2822713" y="393598"/>
                  </a:lnTo>
                  <a:cubicBezTo>
                    <a:pt x="2822713" y="437075"/>
                    <a:pt x="2787468" y="472320"/>
                    <a:pt x="2743991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noFill/>
            <a:ln w="9525">
              <a:solidFill>
                <a:srgbClr val="4A246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8000" tIns="23057" rIns="129749" bIns="2305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rgbClr val="6A747E"/>
                  </a:solidFill>
                  <a:cs typeface="Arial" panose="020B0604020202020204" pitchFamily="34" charset="0"/>
                </a:rPr>
                <a:t>Estimation de la probabilité individuelle de développement d’une maladie</a:t>
              </a:r>
              <a:endParaRPr lang="fr-FR" b="1" kern="1200" dirty="0">
                <a:solidFill>
                  <a:srgbClr val="6A747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7483975" y="2595727"/>
              <a:ext cx="4559345" cy="764951"/>
            </a:xfrm>
            <a:custGeom>
              <a:avLst/>
              <a:gdLst>
                <a:gd name="connsiteX0" fmla="*/ 0 w 2822713"/>
                <a:gd name="connsiteY0" fmla="*/ 78722 h 472320"/>
                <a:gd name="connsiteX1" fmla="*/ 78722 w 2822713"/>
                <a:gd name="connsiteY1" fmla="*/ 0 h 472320"/>
                <a:gd name="connsiteX2" fmla="*/ 2743991 w 2822713"/>
                <a:gd name="connsiteY2" fmla="*/ 0 h 472320"/>
                <a:gd name="connsiteX3" fmla="*/ 2822713 w 2822713"/>
                <a:gd name="connsiteY3" fmla="*/ 78722 h 472320"/>
                <a:gd name="connsiteX4" fmla="*/ 2822713 w 2822713"/>
                <a:gd name="connsiteY4" fmla="*/ 393598 h 472320"/>
                <a:gd name="connsiteX5" fmla="*/ 2743991 w 2822713"/>
                <a:gd name="connsiteY5" fmla="*/ 472320 h 472320"/>
                <a:gd name="connsiteX6" fmla="*/ 78722 w 2822713"/>
                <a:gd name="connsiteY6" fmla="*/ 472320 h 472320"/>
                <a:gd name="connsiteX7" fmla="*/ 0 w 2822713"/>
                <a:gd name="connsiteY7" fmla="*/ 393598 h 472320"/>
                <a:gd name="connsiteX8" fmla="*/ 0 w 2822713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2713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2743991" y="0"/>
                  </a:lnTo>
                  <a:cubicBezTo>
                    <a:pt x="2787468" y="0"/>
                    <a:pt x="2822713" y="35245"/>
                    <a:pt x="2822713" y="78722"/>
                  </a:cubicBezTo>
                  <a:lnTo>
                    <a:pt x="2822713" y="393598"/>
                  </a:lnTo>
                  <a:cubicBezTo>
                    <a:pt x="2822713" y="437075"/>
                    <a:pt x="2787468" y="472320"/>
                    <a:pt x="2743991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noFill/>
            <a:ln w="9525">
              <a:solidFill>
                <a:srgbClr val="4A246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8000" tIns="23057" rIns="129749" bIns="2305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rgbClr val="6A747E"/>
                  </a:solidFill>
                  <a:cs typeface="Arial" panose="020B0604020202020204" pitchFamily="34" charset="0"/>
                </a:rPr>
                <a:t>Proposition de mesures préventives ciblées</a:t>
              </a:r>
              <a:endParaRPr lang="fr-FR" b="1" kern="1200" dirty="0">
                <a:solidFill>
                  <a:srgbClr val="6A747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7483974" y="3771139"/>
              <a:ext cx="4559345" cy="764951"/>
            </a:xfrm>
            <a:custGeom>
              <a:avLst/>
              <a:gdLst>
                <a:gd name="connsiteX0" fmla="*/ 0 w 2822713"/>
                <a:gd name="connsiteY0" fmla="*/ 78722 h 472320"/>
                <a:gd name="connsiteX1" fmla="*/ 78722 w 2822713"/>
                <a:gd name="connsiteY1" fmla="*/ 0 h 472320"/>
                <a:gd name="connsiteX2" fmla="*/ 2743991 w 2822713"/>
                <a:gd name="connsiteY2" fmla="*/ 0 h 472320"/>
                <a:gd name="connsiteX3" fmla="*/ 2822713 w 2822713"/>
                <a:gd name="connsiteY3" fmla="*/ 78722 h 472320"/>
                <a:gd name="connsiteX4" fmla="*/ 2822713 w 2822713"/>
                <a:gd name="connsiteY4" fmla="*/ 393598 h 472320"/>
                <a:gd name="connsiteX5" fmla="*/ 2743991 w 2822713"/>
                <a:gd name="connsiteY5" fmla="*/ 472320 h 472320"/>
                <a:gd name="connsiteX6" fmla="*/ 78722 w 2822713"/>
                <a:gd name="connsiteY6" fmla="*/ 472320 h 472320"/>
                <a:gd name="connsiteX7" fmla="*/ 0 w 2822713"/>
                <a:gd name="connsiteY7" fmla="*/ 393598 h 472320"/>
                <a:gd name="connsiteX8" fmla="*/ 0 w 2822713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2713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2743991" y="0"/>
                  </a:lnTo>
                  <a:cubicBezTo>
                    <a:pt x="2787468" y="0"/>
                    <a:pt x="2822713" y="35245"/>
                    <a:pt x="2822713" y="78722"/>
                  </a:cubicBezTo>
                  <a:lnTo>
                    <a:pt x="2822713" y="393598"/>
                  </a:lnTo>
                  <a:cubicBezTo>
                    <a:pt x="2822713" y="437075"/>
                    <a:pt x="2787468" y="472320"/>
                    <a:pt x="2743991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noFill/>
            <a:ln w="9525">
              <a:solidFill>
                <a:srgbClr val="4A246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8000" tIns="23057" rIns="129749" bIns="2305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rgbClr val="6A747E"/>
                  </a:solidFill>
                  <a:cs typeface="Arial" panose="020B0604020202020204" pitchFamily="34" charset="0"/>
                </a:rPr>
                <a:t>Personnalisation des stratégies thérapeutiques et du suivi</a:t>
              </a:r>
              <a:endParaRPr lang="fr-FR" b="1" kern="1200" dirty="0">
                <a:solidFill>
                  <a:srgbClr val="6A747E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92070" y="2697670"/>
              <a:ext cx="587083" cy="587083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5967" y="3852274"/>
              <a:ext cx="708320" cy="70832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65967" y="1496510"/>
              <a:ext cx="613186" cy="613186"/>
            </a:xfrm>
            <a:prstGeom prst="rect">
              <a:avLst/>
            </a:prstGeom>
          </p:spPr>
        </p:pic>
      </p:grpSp>
      <p:sp>
        <p:nvSpPr>
          <p:cNvPr id="48" name="Pentagone 47"/>
          <p:cNvSpPr/>
          <p:nvPr/>
        </p:nvSpPr>
        <p:spPr>
          <a:xfrm>
            <a:off x="4449265" y="5547732"/>
            <a:ext cx="3564466" cy="1017885"/>
          </a:xfrm>
          <a:prstGeom prst="homePlate">
            <a:avLst/>
          </a:prstGeom>
          <a:solidFill>
            <a:schemeClr val="bg1">
              <a:alpha val="25098"/>
            </a:schemeClr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hangingPunct="0"/>
            <a:r>
              <a:rPr lang="fr-FR" dirty="0">
                <a:solidFill>
                  <a:srgbClr val="4A2462"/>
                </a:solidFill>
                <a:sym typeface="Helvetica"/>
              </a:rPr>
              <a:t>Via des méthodes innovantes, impliquant des compétences transdisciplinaires</a:t>
            </a:r>
          </a:p>
        </p:txBody>
      </p:sp>
      <p:sp>
        <p:nvSpPr>
          <p:cNvPr id="52" name="Flèche droite à entaille 51"/>
          <p:cNvSpPr/>
          <p:nvPr/>
        </p:nvSpPr>
        <p:spPr>
          <a:xfrm>
            <a:off x="4928480" y="2697670"/>
            <a:ext cx="2386720" cy="525761"/>
          </a:xfrm>
          <a:prstGeom prst="notchedRightArrow">
            <a:avLst/>
          </a:prstGeom>
          <a:solidFill>
            <a:srgbClr val="DACAE1"/>
          </a:solidFill>
          <a:ln>
            <a:solidFill>
              <a:srgbClr val="4A2462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ctangle 56"/>
          <p:cNvSpPr/>
          <p:nvPr/>
        </p:nvSpPr>
        <p:spPr>
          <a:xfrm>
            <a:off x="8354374" y="5528534"/>
            <a:ext cx="3564466" cy="1017885"/>
          </a:xfrm>
          <a:prstGeom prst="rect">
            <a:avLst/>
          </a:prstGeom>
          <a:solidFill>
            <a:schemeClr val="bg1">
              <a:alpha val="25098"/>
            </a:schemeClr>
          </a:solidFill>
          <a:ln w="3175" cap="flat">
            <a:solidFill>
              <a:srgbClr val="6638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 hangingPunct="0"/>
            <a:r>
              <a:rPr lang="fr-FR" dirty="0">
                <a:solidFill>
                  <a:srgbClr val="4A2462"/>
                </a:solidFill>
                <a:sym typeface="Helvetica"/>
              </a:rPr>
              <a:t>Pour anticiper les spécificités du parcours de santé, et agir en conséquence </a:t>
            </a:r>
          </a:p>
        </p:txBody>
      </p:sp>
    </p:spTree>
    <p:extLst>
      <p:ext uri="{BB962C8B-B14F-4D97-AF65-F5344CB8AC3E}">
        <p14:creationId xmlns:p14="http://schemas.microsoft.com/office/powerpoint/2010/main" val="2537061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1509572" y="1400827"/>
            <a:ext cx="10112506" cy="1748975"/>
          </a:xfrm>
          <a:prstGeom prst="roundRect">
            <a:avLst/>
          </a:prstGeom>
          <a:noFill/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8" rIns="45718" bIns="45718" numCol="1" spcCol="38100" rtlCol="0" anchor="ctr" anchorCtr="0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Recherche </a:t>
            </a:r>
            <a:r>
              <a:rPr lang="fr-FR" sz="2000" b="1" dirty="0">
                <a:solidFill>
                  <a:srgbClr val="4E1864"/>
                </a:solidFill>
              </a:rPr>
              <a:t>de biomarqueurs chez des patients à </a:t>
            </a:r>
            <a:r>
              <a:rPr lang="fr-FR" sz="2000" b="1" dirty="0" smtClean="0">
                <a:solidFill>
                  <a:srgbClr val="4E1864"/>
                </a:solidFill>
              </a:rPr>
              <a:t>risque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Marqueurs environnementaux ou biologiques</a:t>
            </a:r>
          </a:p>
          <a:p>
            <a:pPr lvl="1" defTabSz="457200"/>
            <a:r>
              <a:rPr lang="fr-FR" sz="2000" dirty="0" smtClean="0">
                <a:solidFill>
                  <a:srgbClr val="4E1864"/>
                </a:solidFill>
                <a:sym typeface="Wingdings" panose="05000000000000000000" pitchFamily="2" charset="2"/>
              </a:rPr>
              <a:t> </a:t>
            </a:r>
            <a:r>
              <a:rPr lang="fr-FR" sz="2000" i="1" dirty="0" smtClean="0">
                <a:solidFill>
                  <a:srgbClr val="4E1864"/>
                </a:solidFill>
              </a:rPr>
              <a:t>cancer</a:t>
            </a:r>
            <a:r>
              <a:rPr lang="fr-FR" sz="2000" i="1" dirty="0">
                <a:solidFill>
                  <a:srgbClr val="4E1864"/>
                </a:solidFill>
              </a:rPr>
              <a:t>, diabète, Alzheimer, </a:t>
            </a:r>
            <a:r>
              <a:rPr lang="fr-FR" sz="2000" i="1" dirty="0" smtClean="0">
                <a:solidFill>
                  <a:srgbClr val="4E1864"/>
                </a:solidFill>
              </a:rPr>
              <a:t>…</a:t>
            </a:r>
            <a:endParaRPr lang="fr-FR" sz="2000" i="1" dirty="0">
              <a:solidFill>
                <a:srgbClr val="4E1864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7320" y="1400829"/>
            <a:ext cx="1756745" cy="1748973"/>
          </a:xfrm>
          <a:prstGeom prst="roundRect">
            <a:avLst/>
          </a:prstGeom>
          <a:solidFill>
            <a:schemeClr val="bg1"/>
          </a:solidFill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Exemples d’applications : prédiction du risque</a:t>
            </a:r>
            <a:endParaRPr lang="fr-FR" sz="4000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710" y="1522334"/>
            <a:ext cx="1505963" cy="1505963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509572" y="3866490"/>
            <a:ext cx="10112506" cy="1748975"/>
          </a:xfrm>
          <a:prstGeom prst="roundRect">
            <a:avLst/>
          </a:prstGeom>
          <a:noFill/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8" rIns="45718" bIns="45718" numCol="1" spcCol="38100" rtlCol="0" anchor="ctr" anchorCtr="0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Identification </a:t>
            </a:r>
            <a:r>
              <a:rPr lang="fr-FR" sz="2000" b="1" dirty="0">
                <a:solidFill>
                  <a:srgbClr val="4E1864"/>
                </a:solidFill>
              </a:rPr>
              <a:t>de patients à </a:t>
            </a:r>
            <a:r>
              <a:rPr lang="fr-FR" sz="2000" b="1" dirty="0" smtClean="0">
                <a:solidFill>
                  <a:srgbClr val="4E1864"/>
                </a:solidFill>
              </a:rPr>
              <a:t>risque sur la base de données cliniques</a:t>
            </a:r>
          </a:p>
          <a:p>
            <a:pPr defTabSz="457200"/>
            <a:r>
              <a:rPr lang="fr-FR" sz="2000" i="1" dirty="0" smtClean="0">
                <a:solidFill>
                  <a:srgbClr val="4E1864"/>
                </a:solidFill>
                <a:sym typeface="Wingdings" panose="05000000000000000000" pitchFamily="2" charset="2"/>
              </a:rPr>
              <a:t> I</a:t>
            </a:r>
            <a:r>
              <a:rPr lang="fr-FR" sz="2000" i="1" dirty="0" smtClean="0">
                <a:solidFill>
                  <a:srgbClr val="4E1864"/>
                </a:solidFill>
              </a:rPr>
              <a:t>dentification </a:t>
            </a:r>
            <a:r>
              <a:rPr lang="fr-FR" sz="2000" i="1" dirty="0">
                <a:solidFill>
                  <a:srgbClr val="4E1864"/>
                </a:solidFill>
              </a:rPr>
              <a:t>de patients à risque </a:t>
            </a:r>
            <a:r>
              <a:rPr lang="fr-FR" sz="2000" i="1" dirty="0" smtClean="0">
                <a:solidFill>
                  <a:srgbClr val="4E1864"/>
                </a:solidFill>
              </a:rPr>
              <a:t>d’ostéoporose </a:t>
            </a:r>
            <a:r>
              <a:rPr lang="fr-FR" sz="2000" i="1" dirty="0">
                <a:solidFill>
                  <a:srgbClr val="4E1864"/>
                </a:solidFill>
              </a:rPr>
              <a:t>d’après les prises en charge aux urgences pour fracture </a:t>
            </a:r>
            <a:r>
              <a:rPr lang="fr-FR" sz="2000" i="1" dirty="0" smtClean="0">
                <a:solidFill>
                  <a:srgbClr val="4E1864"/>
                </a:solidFill>
                <a:sym typeface="Wingdings" panose="05000000000000000000" pitchFamily="2" charset="2"/>
              </a:rPr>
              <a:t>(CHU de Rouen)</a:t>
            </a:r>
            <a:endParaRPr lang="fr-FR" sz="2000" dirty="0">
              <a:solidFill>
                <a:srgbClr val="4E1864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7320" y="3866492"/>
            <a:ext cx="1756745" cy="1748973"/>
          </a:xfrm>
          <a:prstGeom prst="roundRect">
            <a:avLst/>
          </a:prstGeom>
          <a:solidFill>
            <a:schemeClr val="bg1"/>
          </a:solidFill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312" y="4012713"/>
            <a:ext cx="1448262" cy="14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1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kern="1200" cap="small" dirty="0">
                <a:solidFill>
                  <a:srgbClr val="FFFFFF"/>
                </a:solidFill>
                <a:latin typeface="+mj-lt"/>
                <a:cs typeface="Calibri"/>
              </a:rPr>
              <a:t>Exemples d’applications</a:t>
            </a:r>
            <a:r>
              <a:rPr lang="fr-FR" sz="4000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 : orientation du diagnostic </a:t>
            </a:r>
            <a:endParaRPr lang="fr-FR" sz="4000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09572" y="1335932"/>
            <a:ext cx="10112506" cy="1867712"/>
          </a:xfrm>
          <a:prstGeom prst="roundRect">
            <a:avLst/>
          </a:prstGeom>
          <a:noFill/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8" rIns="45718" bIns="45718" numCol="1" spcCol="38100" rtlCol="0" anchor="ctr" anchorCtr="0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Croisement de sources de données hétérogènes pour réduire l’errance diagnostic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Psychosociales, cliniques, d’imagerie, omiques, …</a:t>
            </a:r>
            <a:endParaRPr lang="fr-FR" sz="2000" i="1" dirty="0">
              <a:solidFill>
                <a:srgbClr val="4E1864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7320" y="1335932"/>
            <a:ext cx="1756745" cy="1867712"/>
          </a:xfrm>
          <a:prstGeom prst="roundRect">
            <a:avLst/>
          </a:prstGeom>
          <a:solidFill>
            <a:schemeClr val="bg1"/>
          </a:solidFill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946" y="1486739"/>
            <a:ext cx="1590473" cy="159047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09572" y="3997558"/>
            <a:ext cx="10112506" cy="2104927"/>
          </a:xfrm>
          <a:prstGeom prst="roundRect">
            <a:avLst/>
          </a:prstGeom>
          <a:noFill/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8" rIns="45718" bIns="45718" numCol="1" spcCol="38100" rtlCol="0" anchor="ctr" anchorCtr="0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Outils d’aide au diagnostic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Intelligence Artificielle, Méthodes statistiques, Numérisation</a:t>
            </a:r>
          </a:p>
          <a:p>
            <a:pPr lvl="1" defTabSz="457200"/>
            <a:r>
              <a:rPr lang="fr-FR" sz="2000" i="1" dirty="0" smtClean="0">
                <a:solidFill>
                  <a:srgbClr val="4E1864"/>
                </a:solidFill>
                <a:sym typeface="Wingdings" panose="05000000000000000000" pitchFamily="2" charset="2"/>
              </a:rPr>
              <a:t> Algorithmes d’IA pour analyse des lames d’anatomopathologie après leur numérisation</a:t>
            </a:r>
            <a:endParaRPr lang="fr-FR" sz="2000" i="1" dirty="0">
              <a:solidFill>
                <a:srgbClr val="4E1864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7320" y="3997560"/>
            <a:ext cx="1756745" cy="2104925"/>
          </a:xfrm>
          <a:prstGeom prst="roundRect">
            <a:avLst/>
          </a:prstGeom>
          <a:solidFill>
            <a:schemeClr val="bg1"/>
          </a:solidFill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687" y="4176428"/>
            <a:ext cx="1764989" cy="17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kern="1200" cap="small" dirty="0">
                <a:solidFill>
                  <a:srgbClr val="FFFFFF"/>
                </a:solidFill>
                <a:latin typeface="+mj-lt"/>
                <a:cs typeface="Calibri"/>
              </a:rPr>
              <a:t>Exemples d’applications</a:t>
            </a:r>
            <a:r>
              <a:rPr lang="fr-FR" sz="4000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 : adaptation thérapeutique</a:t>
            </a:r>
            <a:endParaRPr lang="fr-FR" sz="4000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09572" y="849549"/>
            <a:ext cx="10112506" cy="2564889"/>
          </a:xfrm>
          <a:prstGeom prst="roundRect">
            <a:avLst/>
          </a:prstGeom>
          <a:noFill/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8" rIns="45718" bIns="45718" numCol="1" spcCol="38100" rtlCol="0" anchor="ctr" anchorCtr="0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Anticipation de l’efficacité/ la non efficacité d’un traitement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Interactions médicamenteuses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Pharmacogénétique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4E1864"/>
                </a:solidFill>
              </a:rPr>
              <a:t>Prédiction de l’observance</a:t>
            </a:r>
          </a:p>
          <a:p>
            <a:pPr lvl="1" defTabSz="457200"/>
            <a:endParaRPr lang="fr-FR" sz="2000" dirty="0" smtClean="0">
              <a:solidFill>
                <a:srgbClr val="4E1864"/>
              </a:solidFill>
            </a:endParaRPr>
          </a:p>
          <a:p>
            <a:pPr lvl="1" defTabSz="457200"/>
            <a:r>
              <a:rPr lang="fr-FR" sz="2000" dirty="0" smtClean="0">
                <a:solidFill>
                  <a:srgbClr val="4E1864"/>
                </a:solidFill>
                <a:sym typeface="Wingdings" panose="05000000000000000000" pitchFamily="2" charset="2"/>
              </a:rPr>
              <a:t> </a:t>
            </a:r>
            <a:r>
              <a:rPr lang="fr-FR" sz="2000" i="1" dirty="0" smtClean="0">
                <a:solidFill>
                  <a:srgbClr val="4E1864"/>
                </a:solidFill>
                <a:sym typeface="Wingdings" panose="05000000000000000000" pitchFamily="2" charset="2"/>
              </a:rPr>
              <a:t>Exemple : </a:t>
            </a:r>
            <a:r>
              <a:rPr lang="fr-FR" sz="2000" i="1" dirty="0">
                <a:solidFill>
                  <a:srgbClr val="4E1864"/>
                </a:solidFill>
              </a:rPr>
              <a:t>Pharmacogénétique pour prédire la réponse au </a:t>
            </a:r>
            <a:r>
              <a:rPr lang="fr-FR" sz="2000" i="1" dirty="0" err="1">
                <a:solidFill>
                  <a:srgbClr val="4E1864"/>
                </a:solidFill>
              </a:rPr>
              <a:t>Clopidogrel</a:t>
            </a:r>
            <a:r>
              <a:rPr lang="fr-FR" sz="2000" i="1" dirty="0">
                <a:solidFill>
                  <a:srgbClr val="4E1864"/>
                </a:solidFill>
              </a:rPr>
              <a:t> suite à un AVC (30% des patients résistants) </a:t>
            </a:r>
            <a:r>
              <a:rPr lang="fr-FR" sz="2000" i="1" dirty="0">
                <a:solidFill>
                  <a:srgbClr val="4E1864"/>
                </a:solidFill>
                <a:sym typeface="Wingdings" panose="05000000000000000000" pitchFamily="2" charset="2"/>
              </a:rPr>
              <a:t> prescrit en routine en Grande </a:t>
            </a:r>
            <a:r>
              <a:rPr lang="fr-FR" sz="2000" i="1" dirty="0" smtClean="0">
                <a:solidFill>
                  <a:srgbClr val="4E1864"/>
                </a:solidFill>
                <a:sym typeface="Wingdings" panose="05000000000000000000" pitchFamily="2" charset="2"/>
              </a:rPr>
              <a:t>Bretagne</a:t>
            </a:r>
            <a:endParaRPr lang="fr-FR" sz="2000" i="1" dirty="0">
              <a:solidFill>
                <a:srgbClr val="4E1864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7320" y="849549"/>
            <a:ext cx="1951680" cy="2564889"/>
          </a:xfrm>
          <a:prstGeom prst="roundRect">
            <a:avLst/>
          </a:prstGeom>
          <a:solidFill>
            <a:schemeClr val="bg1"/>
          </a:solidFill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09572" y="4474723"/>
            <a:ext cx="10112506" cy="1753668"/>
          </a:xfrm>
          <a:prstGeom prst="roundRect">
            <a:avLst/>
          </a:prstGeom>
          <a:noFill/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8" rIns="45718" bIns="45718" numCol="1" spcCol="38100" rtlCol="0" anchor="ctr" anchorCtr="0">
            <a:noAutofit/>
          </a:bodyPr>
          <a:lstStyle/>
          <a:p>
            <a:pPr defTabSz="457200"/>
            <a:r>
              <a:rPr lang="fr-FR" sz="2000" b="1" dirty="0" smtClean="0">
                <a:solidFill>
                  <a:srgbClr val="4E1864"/>
                </a:solidFill>
              </a:rPr>
              <a:t>Suivi en temps réel pour prédiction de l’évolution de la pathologie</a:t>
            </a:r>
          </a:p>
          <a:p>
            <a:pPr marL="800100" lvl="1" indent="-342900" defTabSz="457200">
              <a:buFont typeface="Wingdings" panose="05000000000000000000" pitchFamily="2" charset="2"/>
              <a:buChar char="è"/>
            </a:pPr>
            <a:r>
              <a:rPr lang="fr-FR" sz="2000" i="1" dirty="0" smtClean="0">
                <a:solidFill>
                  <a:srgbClr val="4E1864"/>
                </a:solidFill>
                <a:sym typeface="Wingdings" panose="05000000000000000000" pitchFamily="2" charset="2"/>
              </a:rPr>
              <a:t>Objets connectés à domicile</a:t>
            </a:r>
          </a:p>
          <a:p>
            <a:pPr marL="800100" lvl="1" indent="-342900" defTabSz="457200">
              <a:buFont typeface="Wingdings" panose="05000000000000000000" pitchFamily="2" charset="2"/>
              <a:buChar char="è"/>
            </a:pPr>
            <a:r>
              <a:rPr lang="fr-FR" sz="2000" i="1" dirty="0" smtClean="0">
                <a:solidFill>
                  <a:srgbClr val="4E1864"/>
                </a:solidFill>
                <a:sym typeface="Wingdings" panose="05000000000000000000" pitchFamily="2" charset="2"/>
              </a:rPr>
              <a:t>San Diego (US) : logiciel de </a:t>
            </a:r>
            <a:r>
              <a:rPr lang="fr-FR" sz="2000" i="1" dirty="0" smtClean="0">
                <a:solidFill>
                  <a:srgbClr val="4E1864"/>
                </a:solidFill>
              </a:rPr>
              <a:t>prédiction </a:t>
            </a:r>
            <a:r>
              <a:rPr lang="fr-FR" sz="2000" i="1" dirty="0">
                <a:solidFill>
                  <a:srgbClr val="4E1864"/>
                </a:solidFill>
              </a:rPr>
              <a:t>des septicémies par l’IA dès les premiers </a:t>
            </a:r>
            <a:r>
              <a:rPr lang="fr-FR" sz="2000" i="1" dirty="0" smtClean="0">
                <a:solidFill>
                  <a:srgbClr val="4E1864"/>
                </a:solidFill>
              </a:rPr>
              <a:t>signes</a:t>
            </a:r>
            <a:endParaRPr lang="fr-FR" sz="2000" i="1" dirty="0">
              <a:solidFill>
                <a:srgbClr val="4E1864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7320" y="4474723"/>
            <a:ext cx="1951680" cy="1753668"/>
          </a:xfrm>
          <a:prstGeom prst="roundRect">
            <a:avLst/>
          </a:prstGeom>
          <a:solidFill>
            <a:schemeClr val="bg1"/>
          </a:solidFill>
          <a:ln w="28575" cap="flat">
            <a:solidFill>
              <a:srgbClr val="66387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497" y="1316628"/>
            <a:ext cx="1630729" cy="16307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312" y="4550180"/>
            <a:ext cx="1602754" cy="16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5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408497" y="75500"/>
            <a:ext cx="11634823" cy="506553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kern="1200" cap="small" dirty="0" smtClean="0">
                <a:solidFill>
                  <a:srgbClr val="FFFFFF"/>
                </a:solidFill>
                <a:cs typeface="Calibri"/>
              </a:rPr>
              <a:t>Impacts et enjeux</a:t>
            </a:r>
            <a:endParaRPr lang="fr-FR" sz="4000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13" name="Text 3"/>
          <p:cNvSpPr/>
          <p:nvPr/>
        </p:nvSpPr>
        <p:spPr>
          <a:xfrm>
            <a:off x="1232099" y="2172693"/>
            <a:ext cx="575597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25"/>
              </a:lnSpc>
              <a:buSzPct val="100000"/>
              <a:buChar char="•"/>
            </a:pPr>
            <a:endParaRPr lang="en-US" sz="1333" dirty="0"/>
          </a:p>
        </p:txBody>
      </p:sp>
      <p:sp>
        <p:nvSpPr>
          <p:cNvPr id="20" name="Text 7"/>
          <p:cNvSpPr/>
          <p:nvPr/>
        </p:nvSpPr>
        <p:spPr>
          <a:xfrm>
            <a:off x="1232099" y="3945831"/>
            <a:ext cx="575597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25"/>
              </a:lnSpc>
              <a:buSzPct val="100000"/>
              <a:buChar char="•"/>
            </a:pPr>
            <a:endParaRPr lang="en-US" sz="1333" dirty="0"/>
          </a:p>
        </p:txBody>
      </p:sp>
      <p:sp>
        <p:nvSpPr>
          <p:cNvPr id="21" name="Text 8"/>
          <p:cNvSpPr/>
          <p:nvPr/>
        </p:nvSpPr>
        <p:spPr>
          <a:xfrm>
            <a:off x="1232099" y="4280297"/>
            <a:ext cx="575597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25"/>
              </a:lnSpc>
              <a:buSzPct val="100000"/>
              <a:buChar char="•"/>
            </a:pPr>
            <a:endParaRPr lang="en-US" sz="1333" dirty="0"/>
          </a:p>
        </p:txBody>
      </p:sp>
      <p:sp>
        <p:nvSpPr>
          <p:cNvPr id="25" name="Text 11"/>
          <p:cNvSpPr/>
          <p:nvPr/>
        </p:nvSpPr>
        <p:spPr>
          <a:xfrm>
            <a:off x="1232099" y="5718970"/>
            <a:ext cx="575597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125"/>
              </a:lnSpc>
              <a:buSzPct val="100000"/>
              <a:buChar char="•"/>
            </a:pPr>
            <a:endParaRPr lang="en-US" sz="1333" dirty="0"/>
          </a:p>
        </p:txBody>
      </p:sp>
      <p:sp>
        <p:nvSpPr>
          <p:cNvPr id="12" name="Text 2"/>
          <p:cNvSpPr/>
          <p:nvPr/>
        </p:nvSpPr>
        <p:spPr>
          <a:xfrm>
            <a:off x="1232099" y="1227667"/>
            <a:ext cx="4872368" cy="1289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  <a:buSzPct val="100000"/>
            </a:pPr>
            <a:r>
              <a:rPr lang="en-US" b="1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IMPACT POUR LES PATIENTS ET AIDANTS</a:t>
            </a:r>
          </a:p>
          <a:p>
            <a:pPr marL="285739" indent="-285739">
              <a:lnSpc>
                <a:spcPts val="2125"/>
              </a:lnSpc>
              <a:buSzPct val="100000"/>
              <a:buChar char="•"/>
            </a:pPr>
            <a:r>
              <a:rPr lang="en-US" sz="1400" dirty="0" err="1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Moins</a:t>
            </a:r>
            <a:r>
              <a:rPr lang="en-US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d'errance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diagnostique</a:t>
            </a:r>
            <a:endParaRPr lang="en-US" sz="1400" dirty="0" smtClean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marL="285739" indent="-285739">
              <a:lnSpc>
                <a:spcPts val="2125"/>
              </a:lnSpc>
              <a:buSzPct val="100000"/>
              <a:buFontTx/>
              <a:buChar char="•"/>
            </a:pP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Traitements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plus </a:t>
            </a:r>
            <a:r>
              <a:rPr lang="en-US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efficacies</a:t>
            </a:r>
          </a:p>
          <a:p>
            <a:pPr marL="285739" indent="-285739">
              <a:lnSpc>
                <a:spcPts val="2125"/>
              </a:lnSpc>
              <a:buSzPct val="100000"/>
              <a:buFontTx/>
              <a:buChar char="•"/>
            </a:pP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Moins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d'effets</a:t>
            </a:r>
            <a:r>
              <a:rPr lang="en-US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secondaires</a:t>
            </a:r>
            <a:endParaRPr lang="en-US" sz="1400" dirty="0"/>
          </a:p>
          <a:p>
            <a:pPr>
              <a:lnSpc>
                <a:spcPts val="2125"/>
              </a:lnSpc>
              <a:buSzPct val="100000"/>
            </a:pPr>
            <a:endParaRPr lang="en-US" sz="1400" dirty="0"/>
          </a:p>
          <a:p>
            <a:pPr marL="285739" indent="-285739">
              <a:lnSpc>
                <a:spcPts val="2125"/>
              </a:lnSpc>
              <a:buSzPct val="100000"/>
              <a:buChar char="•"/>
            </a:pPr>
            <a:endParaRPr lang="en-US" sz="1400" dirty="0"/>
          </a:p>
        </p:txBody>
      </p:sp>
      <p:sp>
        <p:nvSpPr>
          <p:cNvPr id="32" name="Text 2"/>
          <p:cNvSpPr/>
          <p:nvPr/>
        </p:nvSpPr>
        <p:spPr>
          <a:xfrm>
            <a:off x="7789333" y="1227667"/>
            <a:ext cx="575597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  <a:buSzPct val="100000"/>
            </a:pPr>
            <a:r>
              <a:rPr lang="fr-FR" b="1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ENJEUX ETHIQUES</a:t>
            </a:r>
            <a:endParaRPr lang="fr-FR" b="1" dirty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ts val="2125"/>
              </a:lnSpc>
              <a:buSzPct val="100000"/>
            </a:pPr>
            <a:r>
              <a:rPr lang="fr-FR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Consentement</a:t>
            </a:r>
          </a:p>
          <a:p>
            <a:pPr>
              <a:lnSpc>
                <a:spcPts val="2125"/>
              </a:lnSpc>
              <a:buSzPct val="100000"/>
            </a:pPr>
            <a:r>
              <a:rPr lang="fr-FR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Transparence des informations</a:t>
            </a:r>
          </a:p>
          <a:p>
            <a:pPr>
              <a:lnSpc>
                <a:spcPts val="2125"/>
              </a:lnSpc>
              <a:buSzPct val="100000"/>
            </a:pPr>
            <a:r>
              <a:rPr lang="fr-FR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Accès aux diagnostics et aux traitements</a:t>
            </a:r>
          </a:p>
        </p:txBody>
      </p:sp>
      <p:sp>
        <p:nvSpPr>
          <p:cNvPr id="19" name="Text 6"/>
          <p:cNvSpPr/>
          <p:nvPr/>
        </p:nvSpPr>
        <p:spPr>
          <a:xfrm>
            <a:off x="1232099" y="3074706"/>
            <a:ext cx="5755978" cy="1146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  <a:buSzPct val="100000"/>
            </a:pPr>
            <a:r>
              <a:rPr lang="en-US" b="1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IMPACT POUR LES SOIGNANTS</a:t>
            </a:r>
          </a:p>
          <a:p>
            <a:pPr marL="285739" indent="-285739">
              <a:lnSpc>
                <a:spcPts val="2125"/>
              </a:lnSpc>
              <a:buSzPct val="100000"/>
              <a:buChar char="•"/>
            </a:pPr>
            <a:r>
              <a:rPr lang="en-US" sz="1333" dirty="0" err="1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Réduction</a:t>
            </a:r>
            <a:r>
              <a:rPr lang="en-US" sz="1333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333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de </a:t>
            </a:r>
            <a:r>
              <a:rPr lang="en-US" sz="1333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l'incertitude</a:t>
            </a:r>
            <a:r>
              <a:rPr lang="en-US" sz="1333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333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c</a:t>
            </a:r>
            <a:r>
              <a:rPr lang="en-US" sz="1333" dirty="0" err="1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linique</a:t>
            </a:r>
            <a:endParaRPr lang="en-US" sz="1333" dirty="0" smtClean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marL="285739" indent="-285739">
              <a:lnSpc>
                <a:spcPts val="2125"/>
              </a:lnSpc>
              <a:buSzPct val="100000"/>
              <a:buFontTx/>
              <a:buChar char="•"/>
            </a:pPr>
            <a:r>
              <a:rPr lang="en-US" sz="1333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Partage</a:t>
            </a:r>
            <a:r>
              <a:rPr lang="en-US" sz="1333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333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interdisciplinaire</a:t>
            </a:r>
            <a:r>
              <a:rPr lang="en-US" sz="1333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333" dirty="0" err="1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renforcé</a:t>
            </a:r>
            <a:endParaRPr lang="en-US" sz="1333" dirty="0" smtClean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marL="285739" indent="-285739">
              <a:lnSpc>
                <a:spcPts val="2125"/>
              </a:lnSpc>
              <a:buSzPct val="100000"/>
              <a:buFontTx/>
              <a:buChar char="•"/>
            </a:pPr>
            <a:r>
              <a:rPr lang="en-US" sz="1333" dirty="0" err="1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Recentrage</a:t>
            </a:r>
            <a:r>
              <a:rPr lang="en-US" sz="1333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 sur le </a:t>
            </a:r>
            <a:r>
              <a:rPr lang="en-US" sz="1333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patient</a:t>
            </a:r>
            <a:endParaRPr lang="en-US" sz="1333" dirty="0"/>
          </a:p>
          <a:p>
            <a:pPr marL="285739" indent="-285739">
              <a:lnSpc>
                <a:spcPts val="2125"/>
              </a:lnSpc>
              <a:buSzPct val="100000"/>
              <a:buChar char="•"/>
            </a:pPr>
            <a:endParaRPr lang="en-US" sz="1333" dirty="0"/>
          </a:p>
        </p:txBody>
      </p:sp>
      <p:sp>
        <p:nvSpPr>
          <p:cNvPr id="33" name="Text 2"/>
          <p:cNvSpPr/>
          <p:nvPr/>
        </p:nvSpPr>
        <p:spPr>
          <a:xfrm>
            <a:off x="7789333" y="3074706"/>
            <a:ext cx="5755978" cy="100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  <a:buSzPct val="100000"/>
            </a:pPr>
            <a:r>
              <a:rPr lang="fr-FR" b="1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ENJEUX ORGANISATIONNELS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Coordination </a:t>
            </a:r>
            <a:r>
              <a:rPr lang="fr-FR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pluridisciplinaire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Formation aux nouvelles méthodes et </a:t>
            </a:r>
            <a:r>
              <a:rPr lang="fr-FR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outils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Transfert de l’innovation dans le soin</a:t>
            </a:r>
          </a:p>
        </p:txBody>
      </p:sp>
      <p:pic>
        <p:nvPicPr>
          <p:cNvPr id="38" name="Image 37"/>
          <p:cNvPicPr>
            <a:picLocks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7604" y="1227667"/>
            <a:ext cx="828000" cy="828000"/>
          </a:xfrm>
          <a:prstGeom prst="rect">
            <a:avLst/>
          </a:prstGeom>
        </p:spPr>
      </p:pic>
      <p:pic>
        <p:nvPicPr>
          <p:cNvPr id="39" name="Image 38"/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7604" y="3074706"/>
            <a:ext cx="828000" cy="828000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6757604" y="4651193"/>
            <a:ext cx="6787707" cy="2384233"/>
            <a:chOff x="6757604" y="4651193"/>
            <a:chExt cx="6787707" cy="2384233"/>
          </a:xfrm>
        </p:grpSpPr>
        <p:sp>
          <p:nvSpPr>
            <p:cNvPr id="35" name="Text 2"/>
            <p:cNvSpPr/>
            <p:nvPr/>
          </p:nvSpPr>
          <p:spPr>
            <a:xfrm>
              <a:off x="7789333" y="4651193"/>
              <a:ext cx="5755978" cy="11609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125"/>
                </a:lnSpc>
                <a:buSzPct val="100000"/>
              </a:pPr>
              <a:r>
                <a:rPr lang="fr-FR" b="1" dirty="0" smtClean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ENJEUX TECHNIQUES</a:t>
              </a:r>
            </a:p>
            <a:p>
              <a:pPr marL="342900" indent="-342900" defTabSz="457200">
                <a:buFont typeface="Arial" panose="020B0604020202020204" pitchFamily="34" charset="0"/>
                <a:buChar char="•"/>
              </a:pPr>
              <a:r>
                <a:rPr lang="fr-FR" sz="1333" dirty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Serveurs de stockage et de calcul pour les données</a:t>
              </a:r>
            </a:p>
            <a:p>
              <a:pPr marL="342900" indent="-342900" defTabSz="457200">
                <a:buFont typeface="Arial" panose="020B0604020202020204" pitchFamily="34" charset="0"/>
                <a:buChar char="•"/>
              </a:pPr>
              <a:r>
                <a:rPr lang="fr-FR" sz="1333" dirty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Stockage des échantillons biologiques</a:t>
              </a:r>
            </a:p>
            <a:p>
              <a:pPr marL="342900" indent="-342900" defTabSz="457200">
                <a:buFont typeface="Arial" panose="020B0604020202020204" pitchFamily="34" charset="0"/>
                <a:buChar char="•"/>
              </a:pPr>
              <a:r>
                <a:rPr lang="fr-FR" sz="1333" dirty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Machines de séquençage</a:t>
              </a:r>
            </a:p>
          </p:txBody>
        </p:sp>
        <p:sp>
          <p:nvSpPr>
            <p:cNvPr id="36" name="Text 2"/>
            <p:cNvSpPr/>
            <p:nvPr/>
          </p:nvSpPr>
          <p:spPr>
            <a:xfrm>
              <a:off x="7789333" y="5874434"/>
              <a:ext cx="5755978" cy="116099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125"/>
                </a:lnSpc>
                <a:buSzPct val="100000"/>
              </a:pPr>
              <a:r>
                <a:rPr lang="fr-FR" b="1" dirty="0" smtClean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ENJEUX MEDICO-ECONOMIQUES</a:t>
              </a:r>
            </a:p>
            <a:p>
              <a:pPr marL="342900" indent="-342900" defTabSz="457200">
                <a:buFont typeface="Arial" panose="020B0604020202020204" pitchFamily="34" charset="0"/>
                <a:buChar char="•"/>
              </a:pPr>
              <a:r>
                <a:rPr lang="fr-FR" sz="1333" dirty="0" smtClean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Remboursement des actes « préventifs »</a:t>
              </a:r>
              <a:endParaRPr lang="fr-FR" sz="1333" dirty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endParaRPr>
            </a:p>
            <a:p>
              <a:pPr marL="342900" indent="-342900" defTabSz="457200">
                <a:buFont typeface="Arial" panose="020B0604020202020204" pitchFamily="34" charset="0"/>
                <a:buChar char="•"/>
              </a:pPr>
              <a:r>
                <a:rPr lang="fr-FR" sz="1333" dirty="0" smtClean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Hausse du coût des thérapies</a:t>
              </a:r>
            </a:p>
          </p:txBody>
        </p:sp>
        <p:pic>
          <p:nvPicPr>
            <p:cNvPr id="40" name="Image 39"/>
            <p:cNvPicPr>
              <a:picLocks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57604" y="4651193"/>
              <a:ext cx="828000" cy="82800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57604" y="5874434"/>
              <a:ext cx="828000" cy="828000"/>
            </a:xfrm>
            <a:prstGeom prst="rect">
              <a:avLst/>
            </a:prstGeom>
          </p:spPr>
        </p:pic>
      </p:grpSp>
      <p:pic>
        <p:nvPicPr>
          <p:cNvPr id="42" name="Image 41"/>
          <p:cNvPicPr>
            <a:picLocks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031" t="-2329" r="97" b="-565"/>
          <a:stretch/>
        </p:blipFill>
        <p:spPr>
          <a:xfrm>
            <a:off x="67732" y="1227667"/>
            <a:ext cx="828000" cy="828000"/>
          </a:xfrm>
          <a:prstGeom prst="rect">
            <a:avLst/>
          </a:prstGeom>
        </p:spPr>
      </p:pic>
      <p:pic>
        <p:nvPicPr>
          <p:cNvPr id="1026" name="Picture 2" descr="Icône De Ligne Femme Médecin | Vecteur Premium"/>
          <p:cNvPicPr>
            <a:picLocks noChangeArrowheads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t="12394" r="15165" b="11413"/>
          <a:stretch/>
        </p:blipFill>
        <p:spPr bwMode="auto">
          <a:xfrm>
            <a:off x="118128" y="3074706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e 45"/>
          <p:cNvGrpSpPr/>
          <p:nvPr/>
        </p:nvGrpSpPr>
        <p:grpSpPr>
          <a:xfrm>
            <a:off x="73782" y="5429309"/>
            <a:ext cx="6914295" cy="828000"/>
            <a:chOff x="73782" y="5203656"/>
            <a:chExt cx="6914295" cy="828000"/>
          </a:xfrm>
        </p:grpSpPr>
        <p:sp>
          <p:nvSpPr>
            <p:cNvPr id="24" name="Text 10"/>
            <p:cNvSpPr/>
            <p:nvPr/>
          </p:nvSpPr>
          <p:spPr>
            <a:xfrm>
              <a:off x="1232099" y="5203656"/>
              <a:ext cx="5755978" cy="2744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125"/>
                </a:lnSpc>
                <a:buSzPct val="100000"/>
              </a:pPr>
              <a:r>
                <a:rPr lang="en-US" b="1" dirty="0" smtClean="0">
                  <a:solidFill>
                    <a:srgbClr val="384653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IMPACT POUR L’HOPITAL</a:t>
              </a:r>
            </a:p>
            <a:p>
              <a:pPr marL="285739" indent="-285739">
                <a:lnSpc>
                  <a:spcPts val="2125"/>
                </a:lnSpc>
                <a:buSzPct val="100000"/>
                <a:buChar char="•"/>
              </a:pPr>
              <a:r>
                <a:rPr lang="en-US" sz="1400" dirty="0" err="1" smtClean="0">
                  <a:solidFill>
                    <a:srgbClr val="384653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Optimisation</a:t>
              </a:r>
              <a:r>
                <a:rPr lang="en-US" sz="1400" dirty="0" smtClean="0">
                  <a:solidFill>
                    <a:srgbClr val="384653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 </a:t>
              </a:r>
              <a:r>
                <a:rPr lang="en-US" sz="1400" dirty="0">
                  <a:solidFill>
                    <a:srgbClr val="384653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des </a:t>
              </a:r>
              <a:r>
                <a:rPr lang="en-US" sz="1400" dirty="0" err="1" smtClean="0">
                  <a:solidFill>
                    <a:srgbClr val="384653"/>
                  </a:solidFill>
                  <a:latin typeface="Montserrat" pitchFamily="34" charset="0"/>
                  <a:ea typeface="Montserrat" pitchFamily="34" charset="-122"/>
                  <a:cs typeface="Montserrat" pitchFamily="34" charset="-120"/>
                </a:rPr>
                <a:t>ressources</a:t>
              </a:r>
              <a:endParaRPr lang="en-US" sz="1400" dirty="0" smtClean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endParaRPr>
            </a:p>
            <a:p>
              <a:pPr marL="285739" indent="-285739">
                <a:lnSpc>
                  <a:spcPts val="2125"/>
                </a:lnSpc>
                <a:buSzPct val="100000"/>
                <a:buFontTx/>
                <a:buChar char="•"/>
              </a:pPr>
              <a:r>
                <a:rPr lang="en-US" sz="1400" dirty="0" err="1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Amélioration</a:t>
              </a:r>
              <a:r>
                <a:rPr lang="en-US" sz="1400" dirty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 des </a:t>
              </a:r>
              <a:r>
                <a:rPr lang="en-US" sz="1400" dirty="0" err="1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parcours</a:t>
              </a:r>
              <a:r>
                <a:rPr lang="en-US" sz="1400" dirty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 de </a:t>
              </a:r>
              <a:r>
                <a:rPr lang="en-US" sz="1400" dirty="0" err="1" smtClean="0">
                  <a:solidFill>
                    <a:srgbClr val="384653"/>
                  </a:solidFill>
                  <a:ea typeface="Montserrat" pitchFamily="34" charset="-122"/>
                  <a:cs typeface="Montserrat" pitchFamily="34" charset="-120"/>
                </a:rPr>
                <a:t>soins</a:t>
              </a:r>
              <a:endParaRPr lang="en-US" sz="14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endParaRPr>
            </a:p>
          </p:txBody>
        </p:sp>
        <p:pic>
          <p:nvPicPr>
            <p:cNvPr id="1028" name="Picture 4" descr="Hospital Icon Vector Art, Icons, and Graphics for Free Download"/>
            <p:cNvPicPr>
              <a:picLocks noChangeArrowheads="1"/>
            </p:cNvPicPr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5" t="13232" r="12962" b="12506"/>
            <a:stretch/>
          </p:blipFill>
          <p:spPr bwMode="auto">
            <a:xfrm>
              <a:off x="73782" y="5203656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741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02487" y="74007"/>
            <a:ext cx="6292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fr-FR" sz="3200" b="1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médecine de précision dans le monde</a:t>
            </a:r>
            <a:endParaRPr lang="fr-FR" sz="3200" b="1" dirty="0">
              <a:solidFill>
                <a:srgbClr val="FFFFFF"/>
              </a:solidFill>
              <a:latin typeface="+mj-lt"/>
              <a:ea typeface="Calibri Light"/>
              <a:cs typeface="Calibri Light"/>
              <a:sym typeface="Calibri Ligh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4900" y="658782"/>
            <a:ext cx="9017500" cy="5915872"/>
            <a:chOff x="567247" y="366394"/>
            <a:chExt cx="11003282" cy="6338710"/>
          </a:xfrm>
        </p:grpSpPr>
        <p:grpSp>
          <p:nvGrpSpPr>
            <p:cNvPr id="3" name="Groupe 2"/>
            <p:cNvGrpSpPr/>
            <p:nvPr/>
          </p:nvGrpSpPr>
          <p:grpSpPr>
            <a:xfrm>
              <a:off x="567247" y="366394"/>
              <a:ext cx="11003282" cy="6338710"/>
              <a:chOff x="567247" y="606704"/>
              <a:chExt cx="11003282" cy="6338710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 b="42392"/>
              <a:stretch/>
            </p:blipFill>
            <p:spPr>
              <a:xfrm>
                <a:off x="567247" y="606704"/>
                <a:ext cx="11003282" cy="6338710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8972" y="1990584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309" y="1780206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6322" y="2145302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1709" y="2581309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765740" y="2833107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7227" y="4088763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25154" y="2070110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90449" y="2759218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138437" y="2318085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29586" y="2518648"/>
                <a:ext cx="420757" cy="420757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29070" y="2316426"/>
                <a:ext cx="420757" cy="420757"/>
              </a:xfrm>
              <a:prstGeom prst="rect">
                <a:avLst/>
              </a:prstGeom>
            </p:spPr>
          </p:pic>
        </p:grp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0575" y="5016466"/>
              <a:ext cx="420757" cy="42075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76118" y="2761756"/>
              <a:ext cx="420757" cy="420757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8471" y="1769497"/>
              <a:ext cx="420757" cy="42075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5724" y="2747777"/>
              <a:ext cx="420757" cy="420757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5154" y="2105327"/>
              <a:ext cx="420757" cy="420757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755" y="2084640"/>
              <a:ext cx="420757" cy="420757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1152" y="2694658"/>
              <a:ext cx="420757" cy="420757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33739" y="2028979"/>
              <a:ext cx="420757" cy="420757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73667" y="2513380"/>
              <a:ext cx="420757" cy="42075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84100" y="2207896"/>
              <a:ext cx="420757" cy="4207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13728" y="2545821"/>
              <a:ext cx="420757" cy="420757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8849" y="4806087"/>
              <a:ext cx="420757" cy="420757"/>
            </a:xfrm>
            <a:prstGeom prst="rect">
              <a:avLst/>
            </a:prstGeom>
          </p:spPr>
        </p:pic>
      </p:grpSp>
      <p:sp>
        <p:nvSpPr>
          <p:cNvPr id="35" name="Text 2"/>
          <p:cNvSpPr/>
          <p:nvPr/>
        </p:nvSpPr>
        <p:spPr>
          <a:xfrm>
            <a:off x="8981669" y="1171354"/>
            <a:ext cx="3166534" cy="4890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125"/>
              </a:lnSpc>
              <a:buSzPct val="100000"/>
            </a:pPr>
            <a:r>
              <a:rPr lang="fr-FR" b="1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MODELES VARIES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National ou local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Thématisé ou généraliste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defTabSz="457200"/>
            <a:r>
              <a:rPr lang="fr-FR" b="1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QUELQUES EXEMPLES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Etats Unis : plan national généraliste en 2015 (1.2M de patients séquencés)</a:t>
            </a:r>
          </a:p>
          <a:p>
            <a:pPr defTabSz="457200"/>
            <a:endParaRPr lang="fr-FR" sz="1600" dirty="0" smtClean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France : centres spécialisés (Recherche translationnelle) : cancer, diabète</a:t>
            </a:r>
          </a:p>
          <a:p>
            <a:pPr defTabSz="457200"/>
            <a:endParaRPr lang="fr-FR" sz="1600" dirty="0" smtClean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384653"/>
                </a:solidFill>
                <a:ea typeface="Montserrat" pitchFamily="34" charset="-122"/>
                <a:cs typeface="Montserrat" pitchFamily="34" charset="-120"/>
              </a:rPr>
              <a:t>Montréal : centre local généraliste : accompagnement de l’innovation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fr-FR" dirty="0">
              <a:solidFill>
                <a:srgbClr val="384653"/>
              </a:solidFill>
              <a:ea typeface="Montserrat" pitchFamily="34" charset="-122"/>
              <a:cs typeface="Montserra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2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kern="1200" cap="small" dirty="0" smtClean="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A Rouen : Institut Normand de Médecine de Précision</a:t>
            </a:r>
            <a:endParaRPr lang="fr-FR" kern="1200" cap="small" dirty="0">
              <a:solidFill>
                <a:srgbClr val="FFFFFF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2A0898-4893-1280-EC96-A78A95A867C6}"/>
              </a:ext>
            </a:extLst>
          </p:cNvPr>
          <p:cNvSpPr txBox="1"/>
          <p:nvPr/>
        </p:nvSpPr>
        <p:spPr>
          <a:xfrm>
            <a:off x="132671" y="821266"/>
            <a:ext cx="12059329" cy="3853187"/>
          </a:xfrm>
          <a:prstGeom prst="roundRect">
            <a:avLst>
              <a:gd name="adj" fmla="val 5672"/>
            </a:avLst>
          </a:prstGeom>
          <a:noFill/>
          <a:ln w="31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srgbClr val="4E1864"/>
                </a:solidFill>
                <a:latin typeface="+mn-lt"/>
              </a:rPr>
              <a:t>OBJECTIF GENERAL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i="1" dirty="0" smtClean="0">
                <a:solidFill>
                  <a:srgbClr val="4E1864"/>
                </a:solidFill>
              </a:rPr>
              <a:t>Créer un écosystème permettant la mise en place de la médecine de précision pour les patients, le corps médical et paramédical, les chercheurs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800" i="1" dirty="0">
              <a:solidFill>
                <a:srgbClr val="4E1864"/>
              </a:solidFill>
            </a:endParaRPr>
          </a:p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2800" dirty="0" smtClean="0">
                <a:solidFill>
                  <a:srgbClr val="4E1864"/>
                </a:solidFill>
                <a:sym typeface="Wingdings" panose="05000000000000000000" pitchFamily="2" charset="2"/>
              </a:rPr>
              <a:t>Réunir la communauté « MP »</a:t>
            </a:r>
          </a:p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2800" dirty="0" smtClean="0">
                <a:solidFill>
                  <a:srgbClr val="4E1864"/>
                </a:solidFill>
                <a:sym typeface="Wingdings" panose="05000000000000000000" pitchFamily="2" charset="2"/>
              </a:rPr>
              <a:t>Faciliter la mise en place de ces nouvelles approches</a:t>
            </a:r>
          </a:p>
          <a:p>
            <a:pPr marL="457200" indent="-45720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2800" dirty="0" smtClean="0">
                <a:solidFill>
                  <a:srgbClr val="4E1864"/>
                </a:solidFill>
                <a:sym typeface="Wingdings" panose="05000000000000000000" pitchFamily="2" charset="2"/>
              </a:rPr>
              <a:t>Communiquer</a:t>
            </a:r>
            <a:endParaRPr lang="fr-FR" sz="2800" dirty="0" smtClean="0">
              <a:solidFill>
                <a:srgbClr val="4E1864"/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b="1" dirty="0">
              <a:solidFill>
                <a:srgbClr val="4E1864"/>
              </a:solidFill>
              <a:latin typeface="+mn-lt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4E186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2A0898-4893-1280-EC96-A78A95A867C6}"/>
              </a:ext>
            </a:extLst>
          </p:cNvPr>
          <p:cNvSpPr txBox="1"/>
          <p:nvPr/>
        </p:nvSpPr>
        <p:spPr>
          <a:xfrm>
            <a:off x="132671" y="4600914"/>
            <a:ext cx="11736242" cy="2171304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srgbClr val="4E1864"/>
                </a:solidFill>
                <a:latin typeface="+mn-lt"/>
              </a:rPr>
              <a:t>CADRE</a:t>
            </a:r>
            <a:endParaRPr lang="fr-FR" sz="2000" b="1" dirty="0" smtClean="0">
              <a:solidFill>
                <a:srgbClr val="4E1864"/>
              </a:solidFill>
              <a:latin typeface="+mn-lt"/>
            </a:endParaRPr>
          </a:p>
          <a:p>
            <a:pPr marL="285750" indent="-285750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4E1864"/>
                </a:solidFill>
              </a:rPr>
              <a:t>Campus Santé Rouen Normandie</a:t>
            </a:r>
          </a:p>
          <a:p>
            <a:pPr marL="285750" indent="-285750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4E1864"/>
                </a:solidFill>
              </a:rPr>
              <a:t>Pluridisciplinaire </a:t>
            </a:r>
            <a:r>
              <a:rPr lang="fr-FR" sz="2400" dirty="0">
                <a:solidFill>
                  <a:srgbClr val="4E1864"/>
                </a:solidFill>
              </a:rPr>
              <a:t>et </a:t>
            </a:r>
            <a:r>
              <a:rPr lang="fr-FR" sz="2400" dirty="0" err="1" smtClean="0">
                <a:solidFill>
                  <a:srgbClr val="4E1864"/>
                </a:solidFill>
              </a:rPr>
              <a:t>plurithématique</a:t>
            </a:r>
            <a:endParaRPr lang="fr-FR" sz="2400" dirty="0">
              <a:solidFill>
                <a:srgbClr val="4E1864"/>
              </a:solidFill>
            </a:endParaRPr>
          </a:p>
          <a:p>
            <a:pPr marL="285750" indent="-285750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4E1864"/>
                </a:solidFill>
              </a:rPr>
              <a:t>Formation</a:t>
            </a:r>
            <a:r>
              <a:rPr lang="fr-FR" sz="2400" dirty="0">
                <a:solidFill>
                  <a:srgbClr val="4E1864"/>
                </a:solidFill>
              </a:rPr>
              <a:t>, </a:t>
            </a:r>
            <a:r>
              <a:rPr lang="fr-FR" sz="2400" dirty="0" smtClean="0">
                <a:solidFill>
                  <a:srgbClr val="4E1864"/>
                </a:solidFill>
              </a:rPr>
              <a:t>Recherche, Soin</a:t>
            </a:r>
            <a:endParaRPr lang="fr-FR" sz="2400" dirty="0">
              <a:solidFill>
                <a:srgbClr val="4E1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8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53115</TotalTime>
  <Words>819</Words>
  <Application>Microsoft Office PowerPoint</Application>
  <PresentationFormat>Grand écran</PresentationFormat>
  <Paragraphs>173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Barlow Bold</vt:lpstr>
      <vt:lpstr>Calibri</vt:lpstr>
      <vt:lpstr>Calibri Light</vt:lpstr>
      <vt:lpstr>Helvetica</vt:lpstr>
      <vt:lpstr>Montserrat</vt:lpstr>
      <vt:lpstr>Times New Roman</vt:lpstr>
      <vt:lpstr>Wingdings</vt:lpstr>
      <vt:lpstr>3_Thème Office</vt:lpstr>
      <vt:lpstr>Présentation PowerPoint</vt:lpstr>
      <vt:lpstr>La médecine de précision : évolution historique</vt:lpstr>
      <vt:lpstr>La médecine de précision, c’est quoi? </vt:lpstr>
      <vt:lpstr>Exemples d’applications : prédiction du risque</vt:lpstr>
      <vt:lpstr>Exemples d’applications : orientation du diagnostic </vt:lpstr>
      <vt:lpstr>Exemples d’applications : adaptation thérapeutique</vt:lpstr>
      <vt:lpstr>Impacts et enjeux</vt:lpstr>
      <vt:lpstr>Présentation PowerPoint</vt:lpstr>
      <vt:lpstr>A Rouen : Institut Normand de Médecine de Précision</vt:lpstr>
      <vt:lpstr>L’INMP aujourd’hui</vt:lpstr>
      <vt:lpstr>INMP : cadre du projet</vt:lpstr>
      <vt:lpstr>INMP : cadre du projet</vt:lpstr>
      <vt:lpstr>Présentation PowerPoint</vt:lpstr>
      <vt:lpstr>Présentation PowerPoint</vt:lpstr>
    </vt:vector>
  </TitlesOfParts>
  <Company>CHU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INMP : Groupes de travail</dc:title>
  <dc:creator>ROTH, Paul</dc:creator>
  <cp:lastModifiedBy>ROTH, Paul</cp:lastModifiedBy>
  <cp:revision>488</cp:revision>
  <dcterms:created xsi:type="dcterms:W3CDTF">2024-05-23T16:35:39Z</dcterms:created>
  <dcterms:modified xsi:type="dcterms:W3CDTF">2025-05-21T13:23:34Z</dcterms:modified>
</cp:coreProperties>
</file>