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1"/>
  </p:sldMasterIdLst>
  <p:notesMasterIdLst>
    <p:notesMasterId r:id="rId26"/>
  </p:notesMasterIdLst>
  <p:handoutMasterIdLst>
    <p:handoutMasterId r:id="rId27"/>
  </p:handoutMasterIdLst>
  <p:sldIdLst>
    <p:sldId id="262" r:id="rId2"/>
    <p:sldId id="267" r:id="rId3"/>
    <p:sldId id="275" r:id="rId4"/>
    <p:sldId id="302" r:id="rId5"/>
    <p:sldId id="268" r:id="rId6"/>
    <p:sldId id="375" r:id="rId7"/>
    <p:sldId id="376" r:id="rId8"/>
    <p:sldId id="309" r:id="rId9"/>
    <p:sldId id="327" r:id="rId10"/>
    <p:sldId id="370" r:id="rId11"/>
    <p:sldId id="374" r:id="rId12"/>
    <p:sldId id="272" r:id="rId13"/>
    <p:sldId id="328" r:id="rId14"/>
    <p:sldId id="311" r:id="rId15"/>
    <p:sldId id="312" r:id="rId16"/>
    <p:sldId id="377" r:id="rId17"/>
    <p:sldId id="315" r:id="rId18"/>
    <p:sldId id="348" r:id="rId19"/>
    <p:sldId id="378" r:id="rId20"/>
    <p:sldId id="359" r:id="rId21"/>
    <p:sldId id="373" r:id="rId22"/>
    <p:sldId id="380" r:id="rId23"/>
    <p:sldId id="379" r:id="rId24"/>
    <p:sldId id="318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23B079D-5929-5B84-7243-A6FCE9BED8B4}" name="Camille Renault" initials="CR" userId="fcea6569d8e0781e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CDCFDE"/>
    <a:srgbClr val="E8E9EF"/>
    <a:srgbClr val="FFFFFF"/>
    <a:srgbClr val="F9E3EA"/>
    <a:srgbClr val="E88EAA"/>
    <a:srgbClr val="A5C268"/>
    <a:srgbClr val="58BAC5"/>
    <a:srgbClr val="FFFFCC"/>
    <a:srgbClr val="1741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FE2192-4D0F-4659-8618-674413D34E0A}" v="124" dt="2025-03-05T07:41:07.2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9" autoAdjust="0"/>
    <p:restoredTop sz="92102" autoAdjust="0"/>
  </p:normalViewPr>
  <p:slideViewPr>
    <p:cSldViewPr snapToGrid="0">
      <p:cViewPr varScale="1">
        <p:scale>
          <a:sx n="73" d="100"/>
          <a:sy n="73" d="100"/>
        </p:scale>
        <p:origin x="3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F Dhainaut" userId="6ac0da1bdbb4175c" providerId="LiveId" clId="{D2FE2192-4D0F-4659-8618-674413D34E0A}"/>
    <pc:docChg chg="custSel delSld modSld">
      <pc:chgData name="JF Dhainaut" userId="6ac0da1bdbb4175c" providerId="LiveId" clId="{D2FE2192-4D0F-4659-8618-674413D34E0A}" dt="2025-03-05T07:43:58.623" v="1363" actId="403"/>
      <pc:docMkLst>
        <pc:docMk/>
      </pc:docMkLst>
      <pc:sldChg chg="modSp mod">
        <pc:chgData name="JF Dhainaut" userId="6ac0da1bdbb4175c" providerId="LiveId" clId="{D2FE2192-4D0F-4659-8618-674413D34E0A}" dt="2025-03-05T07:13:04.148" v="1045" actId="20577"/>
        <pc:sldMkLst>
          <pc:docMk/>
          <pc:sldMk cId="2900298264" sldId="328"/>
        </pc:sldMkLst>
        <pc:spChg chg="mod">
          <ac:chgData name="JF Dhainaut" userId="6ac0da1bdbb4175c" providerId="LiveId" clId="{D2FE2192-4D0F-4659-8618-674413D34E0A}" dt="2025-03-05T07:13:04.148" v="1045" actId="20577"/>
          <ac:spMkLst>
            <pc:docMk/>
            <pc:sldMk cId="2900298264" sldId="328"/>
            <ac:spMk id="7" creationId="{00000000-0000-0000-0000-000000000000}"/>
          </ac:spMkLst>
        </pc:spChg>
      </pc:sldChg>
      <pc:sldChg chg="addSp modSp mod">
        <pc:chgData name="JF Dhainaut" userId="6ac0da1bdbb4175c" providerId="LiveId" clId="{D2FE2192-4D0F-4659-8618-674413D34E0A}" dt="2025-03-04T18:31:29.806" v="473" actId="14100"/>
        <pc:sldMkLst>
          <pc:docMk/>
          <pc:sldMk cId="2658670193" sldId="335"/>
        </pc:sldMkLst>
        <pc:spChg chg="mod">
          <ac:chgData name="JF Dhainaut" userId="6ac0da1bdbb4175c" providerId="LiveId" clId="{D2FE2192-4D0F-4659-8618-674413D34E0A}" dt="2025-03-04T18:29:07.619" v="448" actId="14100"/>
          <ac:spMkLst>
            <pc:docMk/>
            <pc:sldMk cId="2658670193" sldId="335"/>
            <ac:spMk id="8" creationId="{00000000-0000-0000-0000-000000000000}"/>
          </ac:spMkLst>
        </pc:spChg>
        <pc:spChg chg="mod">
          <ac:chgData name="JF Dhainaut" userId="6ac0da1bdbb4175c" providerId="LiveId" clId="{D2FE2192-4D0F-4659-8618-674413D34E0A}" dt="2025-03-04T18:28:39.372" v="444" actId="1038"/>
          <ac:spMkLst>
            <pc:docMk/>
            <pc:sldMk cId="2658670193" sldId="335"/>
            <ac:spMk id="11" creationId="{00000000-0000-0000-0000-000000000000}"/>
          </ac:spMkLst>
        </pc:spChg>
        <pc:picChg chg="add mod">
          <ac:chgData name="JF Dhainaut" userId="6ac0da1bdbb4175c" providerId="LiveId" clId="{D2FE2192-4D0F-4659-8618-674413D34E0A}" dt="2025-03-04T18:31:29.806" v="473" actId="14100"/>
          <ac:picMkLst>
            <pc:docMk/>
            <pc:sldMk cId="2658670193" sldId="335"/>
            <ac:picMk id="2" creationId="{E566DDB6-C32A-B109-5155-84191FE18C73}"/>
          </ac:picMkLst>
        </pc:picChg>
      </pc:sldChg>
      <pc:sldChg chg="addSp modSp mod">
        <pc:chgData name="JF Dhainaut" userId="6ac0da1bdbb4175c" providerId="LiveId" clId="{D2FE2192-4D0F-4659-8618-674413D34E0A}" dt="2025-03-05T07:18:26.208" v="1084" actId="114"/>
        <pc:sldMkLst>
          <pc:docMk/>
          <pc:sldMk cId="796776112" sldId="351"/>
        </pc:sldMkLst>
        <pc:spChg chg="add mod">
          <ac:chgData name="JF Dhainaut" userId="6ac0da1bdbb4175c" providerId="LiveId" clId="{D2FE2192-4D0F-4659-8618-674413D34E0A}" dt="2025-03-05T07:18:26.208" v="1084" actId="114"/>
          <ac:spMkLst>
            <pc:docMk/>
            <pc:sldMk cId="796776112" sldId="351"/>
            <ac:spMk id="2" creationId="{1B55A2F0-3243-0A1B-ECB1-9C4DB6D07312}"/>
          </ac:spMkLst>
        </pc:spChg>
        <pc:spChg chg="mod">
          <ac:chgData name="JF Dhainaut" userId="6ac0da1bdbb4175c" providerId="LiveId" clId="{D2FE2192-4D0F-4659-8618-674413D34E0A}" dt="2025-03-04T18:42:43.936" v="516" actId="1037"/>
          <ac:spMkLst>
            <pc:docMk/>
            <pc:sldMk cId="796776112" sldId="351"/>
            <ac:spMk id="11" creationId="{00000000-0000-0000-0000-000000000000}"/>
          </ac:spMkLst>
        </pc:spChg>
        <pc:picChg chg="add mod">
          <ac:chgData name="JF Dhainaut" userId="6ac0da1bdbb4175c" providerId="LiveId" clId="{D2FE2192-4D0F-4659-8618-674413D34E0A}" dt="2025-03-04T18:43:38.295" v="520" actId="1076"/>
          <ac:picMkLst>
            <pc:docMk/>
            <pc:sldMk cId="796776112" sldId="351"/>
            <ac:picMk id="3" creationId="{17338315-35B2-10FF-5232-DB515A6DCA0E}"/>
          </ac:picMkLst>
        </pc:picChg>
        <pc:picChg chg="add mod">
          <ac:chgData name="JF Dhainaut" userId="6ac0da1bdbb4175c" providerId="LiveId" clId="{D2FE2192-4D0F-4659-8618-674413D34E0A}" dt="2025-03-04T18:45:49.943" v="739" actId="1037"/>
          <ac:picMkLst>
            <pc:docMk/>
            <pc:sldMk cId="796776112" sldId="351"/>
            <ac:picMk id="5" creationId="{21083955-D856-1552-A342-9351270CDE26}"/>
          </ac:picMkLst>
        </pc:picChg>
        <pc:picChg chg="mod">
          <ac:chgData name="JF Dhainaut" userId="6ac0da1bdbb4175c" providerId="LiveId" clId="{D2FE2192-4D0F-4659-8618-674413D34E0A}" dt="2025-03-04T18:45:17.269" v="682" actId="1037"/>
          <ac:picMkLst>
            <pc:docMk/>
            <pc:sldMk cId="796776112" sldId="351"/>
            <ac:picMk id="6" creationId="{2392C0B7-CFF7-B6E8-8522-E73DBC118A22}"/>
          </ac:picMkLst>
        </pc:picChg>
        <pc:picChg chg="mod">
          <ac:chgData name="JF Dhainaut" userId="6ac0da1bdbb4175c" providerId="LiveId" clId="{D2FE2192-4D0F-4659-8618-674413D34E0A}" dt="2025-03-04T18:45:23.185" v="727" actId="1037"/>
          <ac:picMkLst>
            <pc:docMk/>
            <pc:sldMk cId="796776112" sldId="351"/>
            <ac:picMk id="7" creationId="{00000000-0000-0000-0000-000000000000}"/>
          </ac:picMkLst>
        </pc:picChg>
        <pc:picChg chg="mod">
          <ac:chgData name="JF Dhainaut" userId="6ac0da1bdbb4175c" providerId="LiveId" clId="{D2FE2192-4D0F-4659-8618-674413D34E0A}" dt="2025-03-04T18:45:07.399" v="626" actId="1037"/>
          <ac:picMkLst>
            <pc:docMk/>
            <pc:sldMk cId="796776112" sldId="351"/>
            <ac:picMk id="13" creationId="{00000000-0000-0000-0000-000000000000}"/>
          </ac:picMkLst>
        </pc:picChg>
        <pc:picChg chg="mod">
          <ac:chgData name="JF Dhainaut" userId="6ac0da1bdbb4175c" providerId="LiveId" clId="{D2FE2192-4D0F-4659-8618-674413D34E0A}" dt="2025-03-04T18:45:12.312" v="652" actId="1037"/>
          <ac:picMkLst>
            <pc:docMk/>
            <pc:sldMk cId="796776112" sldId="351"/>
            <ac:picMk id="14" creationId="{0C0FE94D-92FF-3C61-CB52-8FD70D77DFF6}"/>
          </ac:picMkLst>
        </pc:picChg>
      </pc:sldChg>
      <pc:sldChg chg="addSp modSp mod">
        <pc:chgData name="JF Dhainaut" userId="6ac0da1bdbb4175c" providerId="LiveId" clId="{D2FE2192-4D0F-4659-8618-674413D34E0A}" dt="2025-03-04T18:53:57.603" v="830" actId="14100"/>
        <pc:sldMkLst>
          <pc:docMk/>
          <pc:sldMk cId="11955004" sldId="352"/>
        </pc:sldMkLst>
        <pc:spChg chg="add mod">
          <ac:chgData name="JF Dhainaut" userId="6ac0da1bdbb4175c" providerId="LiveId" clId="{D2FE2192-4D0F-4659-8618-674413D34E0A}" dt="2025-03-04T18:53:47.230" v="828" actId="1036"/>
          <ac:spMkLst>
            <pc:docMk/>
            <pc:sldMk cId="11955004" sldId="352"/>
            <ac:spMk id="3" creationId="{25D3D83A-0F0F-5891-5866-2594848AAFCF}"/>
          </ac:spMkLst>
        </pc:spChg>
        <pc:spChg chg="mod">
          <ac:chgData name="JF Dhainaut" userId="6ac0da1bdbb4175c" providerId="LiveId" clId="{D2FE2192-4D0F-4659-8618-674413D34E0A}" dt="2025-03-04T18:49:32.443" v="745" actId="1076"/>
          <ac:spMkLst>
            <pc:docMk/>
            <pc:sldMk cId="11955004" sldId="352"/>
            <ac:spMk id="11" creationId="{00000000-0000-0000-0000-000000000000}"/>
          </ac:spMkLst>
        </pc:spChg>
        <pc:picChg chg="add mod">
          <ac:chgData name="JF Dhainaut" userId="6ac0da1bdbb4175c" providerId="LiveId" clId="{D2FE2192-4D0F-4659-8618-674413D34E0A}" dt="2025-03-04T18:53:57.603" v="830" actId="14100"/>
          <ac:picMkLst>
            <pc:docMk/>
            <pc:sldMk cId="11955004" sldId="352"/>
            <ac:picMk id="2" creationId="{306A156F-CB95-6748-AD21-6D2E45F8AB7E}"/>
          </ac:picMkLst>
        </pc:picChg>
        <pc:picChg chg="mod">
          <ac:chgData name="JF Dhainaut" userId="6ac0da1bdbb4175c" providerId="LiveId" clId="{D2FE2192-4D0F-4659-8618-674413D34E0A}" dt="2025-03-04T18:52:38.084" v="797" actId="1076"/>
          <ac:picMkLst>
            <pc:docMk/>
            <pc:sldMk cId="11955004" sldId="352"/>
            <ac:picMk id="6" creationId="{F5746E0D-6725-CE0C-3F34-3632DCB330AF}"/>
          </ac:picMkLst>
        </pc:picChg>
        <pc:picChg chg="mod">
          <ac:chgData name="JF Dhainaut" userId="6ac0da1bdbb4175c" providerId="LiveId" clId="{D2FE2192-4D0F-4659-8618-674413D34E0A}" dt="2025-03-04T18:52:32.241" v="795" actId="1076"/>
          <ac:picMkLst>
            <pc:docMk/>
            <pc:sldMk cId="11955004" sldId="352"/>
            <ac:picMk id="7" creationId="{00000000-0000-0000-0000-000000000000}"/>
          </ac:picMkLst>
        </pc:picChg>
        <pc:picChg chg="mod">
          <ac:chgData name="JF Dhainaut" userId="6ac0da1bdbb4175c" providerId="LiveId" clId="{D2FE2192-4D0F-4659-8618-674413D34E0A}" dt="2025-03-04T18:52:35.334" v="796" actId="1076"/>
          <ac:picMkLst>
            <pc:docMk/>
            <pc:sldMk cId="11955004" sldId="352"/>
            <ac:picMk id="12" creationId="{00000000-0000-0000-0000-000000000000}"/>
          </ac:picMkLst>
        </pc:picChg>
      </pc:sldChg>
      <pc:sldChg chg="modSp mod">
        <pc:chgData name="JF Dhainaut" userId="6ac0da1bdbb4175c" providerId="LiveId" clId="{D2FE2192-4D0F-4659-8618-674413D34E0A}" dt="2025-03-05T07:19:44.193" v="1122" actId="20577"/>
        <pc:sldMkLst>
          <pc:docMk/>
          <pc:sldMk cId="1845808540" sldId="353"/>
        </pc:sldMkLst>
        <pc:spChg chg="mod">
          <ac:chgData name="JF Dhainaut" userId="6ac0da1bdbb4175c" providerId="LiveId" clId="{D2FE2192-4D0F-4659-8618-674413D34E0A}" dt="2025-03-05T07:19:44.193" v="1122" actId="20577"/>
          <ac:spMkLst>
            <pc:docMk/>
            <pc:sldMk cId="1845808540" sldId="353"/>
            <ac:spMk id="10" creationId="{00000000-0000-0000-0000-000000000000}"/>
          </ac:spMkLst>
        </pc:spChg>
      </pc:sldChg>
      <pc:sldChg chg="addSp modSp mod">
        <pc:chgData name="JF Dhainaut" userId="6ac0da1bdbb4175c" providerId="LiveId" clId="{D2FE2192-4D0F-4659-8618-674413D34E0A}" dt="2025-03-04T19:05:53.783" v="930" actId="1037"/>
        <pc:sldMkLst>
          <pc:docMk/>
          <pc:sldMk cId="1994648811" sldId="355"/>
        </pc:sldMkLst>
        <pc:spChg chg="mod">
          <ac:chgData name="JF Dhainaut" userId="6ac0da1bdbb4175c" providerId="LiveId" clId="{D2FE2192-4D0F-4659-8618-674413D34E0A}" dt="2025-03-04T19:04:39.558" v="883" actId="20577"/>
          <ac:spMkLst>
            <pc:docMk/>
            <pc:sldMk cId="1994648811" sldId="355"/>
            <ac:spMk id="8" creationId="{00000000-0000-0000-0000-000000000000}"/>
          </ac:spMkLst>
        </pc:spChg>
        <pc:spChg chg="mod">
          <ac:chgData name="JF Dhainaut" userId="6ac0da1bdbb4175c" providerId="LiveId" clId="{D2FE2192-4D0F-4659-8618-674413D34E0A}" dt="2025-03-04T19:04:56" v="919" actId="1037"/>
          <ac:spMkLst>
            <pc:docMk/>
            <pc:sldMk cId="1994648811" sldId="355"/>
            <ac:spMk id="11" creationId="{00000000-0000-0000-0000-000000000000}"/>
          </ac:spMkLst>
        </pc:spChg>
        <pc:picChg chg="add mod modCrop">
          <ac:chgData name="JF Dhainaut" userId="6ac0da1bdbb4175c" providerId="LiveId" clId="{D2FE2192-4D0F-4659-8618-674413D34E0A}" dt="2025-03-04T19:05:53.783" v="930" actId="1037"/>
          <ac:picMkLst>
            <pc:docMk/>
            <pc:sldMk cId="1994648811" sldId="355"/>
            <ac:picMk id="2" creationId="{1CCC5956-30A0-079C-FB74-71F7C198E177}"/>
          </ac:picMkLst>
        </pc:picChg>
      </pc:sldChg>
      <pc:sldChg chg="modSp mod">
        <pc:chgData name="JF Dhainaut" userId="6ac0da1bdbb4175c" providerId="LiveId" clId="{D2FE2192-4D0F-4659-8618-674413D34E0A}" dt="2025-03-04T19:06:24.261" v="932" actId="20577"/>
        <pc:sldMkLst>
          <pc:docMk/>
          <pc:sldMk cId="1323496816" sldId="356"/>
        </pc:sldMkLst>
        <pc:spChg chg="mod">
          <ac:chgData name="JF Dhainaut" userId="6ac0da1bdbb4175c" providerId="LiveId" clId="{D2FE2192-4D0F-4659-8618-674413D34E0A}" dt="2025-03-04T19:06:24.261" v="932" actId="20577"/>
          <ac:spMkLst>
            <pc:docMk/>
            <pc:sldMk cId="1323496816" sldId="356"/>
            <ac:spMk id="9" creationId="{6B7A58B9-EB26-7A8C-1CC8-D9473A7DBA50}"/>
          </ac:spMkLst>
        </pc:spChg>
      </pc:sldChg>
      <pc:sldChg chg="modSp mod">
        <pc:chgData name="JF Dhainaut" userId="6ac0da1bdbb4175c" providerId="LiveId" clId="{D2FE2192-4D0F-4659-8618-674413D34E0A}" dt="2025-03-05T07:43:58.623" v="1363" actId="403"/>
        <pc:sldMkLst>
          <pc:docMk/>
          <pc:sldMk cId="1066903484" sldId="357"/>
        </pc:sldMkLst>
        <pc:spChg chg="mod">
          <ac:chgData name="JF Dhainaut" userId="6ac0da1bdbb4175c" providerId="LiveId" clId="{D2FE2192-4D0F-4659-8618-674413D34E0A}" dt="2025-03-05T07:43:58.623" v="1363" actId="403"/>
          <ac:spMkLst>
            <pc:docMk/>
            <pc:sldMk cId="1066903484" sldId="357"/>
            <ac:spMk id="8" creationId="{00000000-0000-0000-0000-000000000000}"/>
          </ac:spMkLst>
        </pc:spChg>
        <pc:spChg chg="mod">
          <ac:chgData name="JF Dhainaut" userId="6ac0da1bdbb4175c" providerId="LiveId" clId="{D2FE2192-4D0F-4659-8618-674413D34E0A}" dt="2025-03-04T19:06:39.136" v="951" actId="20577"/>
          <ac:spMkLst>
            <pc:docMk/>
            <pc:sldMk cId="1066903484" sldId="357"/>
            <ac:spMk id="9" creationId="{6B7A58B9-EB26-7A8C-1CC8-D9473A7DBA50}"/>
          </ac:spMkLst>
        </pc:spChg>
      </pc:sldChg>
      <pc:sldChg chg="addSp modSp mod">
        <pc:chgData name="JF Dhainaut" userId="6ac0da1bdbb4175c" providerId="LiveId" clId="{D2FE2192-4D0F-4659-8618-674413D34E0A}" dt="2025-03-05T07:32:14.192" v="1151" actId="403"/>
        <pc:sldMkLst>
          <pc:docMk/>
          <pc:sldMk cId="1782123113" sldId="358"/>
        </pc:sldMkLst>
        <pc:spChg chg="mod">
          <ac:chgData name="JF Dhainaut" userId="6ac0da1bdbb4175c" providerId="LiveId" clId="{D2FE2192-4D0F-4659-8618-674413D34E0A}" dt="2025-03-05T07:32:14.192" v="1151" actId="403"/>
          <ac:spMkLst>
            <pc:docMk/>
            <pc:sldMk cId="1782123113" sldId="358"/>
            <ac:spMk id="8" creationId="{00000000-0000-0000-0000-000000000000}"/>
          </ac:spMkLst>
        </pc:spChg>
        <pc:picChg chg="add mod">
          <ac:chgData name="JF Dhainaut" userId="6ac0da1bdbb4175c" providerId="LiveId" clId="{D2FE2192-4D0F-4659-8618-674413D34E0A}" dt="2025-03-05T07:32:06.915" v="1150" actId="1036"/>
          <ac:picMkLst>
            <pc:docMk/>
            <pc:sldMk cId="1782123113" sldId="358"/>
            <ac:picMk id="2" creationId="{12F7EB6D-61F9-5572-7BCA-9409CDAA510D}"/>
          </ac:picMkLst>
        </pc:picChg>
      </pc:sldChg>
      <pc:sldChg chg="addSp delSp modSp mod modAnim">
        <pc:chgData name="JF Dhainaut" userId="6ac0da1bdbb4175c" providerId="LiveId" clId="{D2FE2192-4D0F-4659-8618-674413D34E0A}" dt="2025-03-05T07:41:22.734" v="1362" actId="113"/>
        <pc:sldMkLst>
          <pc:docMk/>
          <pc:sldMk cId="2137489592" sldId="359"/>
        </pc:sldMkLst>
        <pc:spChg chg="add mod">
          <ac:chgData name="JF Dhainaut" userId="6ac0da1bdbb4175c" providerId="LiveId" clId="{D2FE2192-4D0F-4659-8618-674413D34E0A}" dt="2025-03-05T07:41:22.734" v="1362" actId="113"/>
          <ac:spMkLst>
            <pc:docMk/>
            <pc:sldMk cId="2137489592" sldId="359"/>
            <ac:spMk id="2" creationId="{990C6D7C-F85D-7313-FADC-8B99E6C9493A}"/>
          </ac:spMkLst>
        </pc:spChg>
        <pc:spChg chg="mod">
          <ac:chgData name="JF Dhainaut" userId="6ac0da1bdbb4175c" providerId="LiveId" clId="{D2FE2192-4D0F-4659-8618-674413D34E0A}" dt="2025-03-05T07:34:59.936" v="1210" actId="1037"/>
          <ac:spMkLst>
            <pc:docMk/>
            <pc:sldMk cId="2137489592" sldId="359"/>
            <ac:spMk id="75" creationId="{00000000-0000-0000-0000-000000000000}"/>
          </ac:spMkLst>
        </pc:spChg>
        <pc:spChg chg="mod">
          <ac:chgData name="JF Dhainaut" userId="6ac0da1bdbb4175c" providerId="LiveId" clId="{D2FE2192-4D0F-4659-8618-674413D34E0A}" dt="2025-03-05T07:34:16.131" v="1198" actId="1037"/>
          <ac:spMkLst>
            <pc:docMk/>
            <pc:sldMk cId="2137489592" sldId="359"/>
            <ac:spMk id="83" creationId="{00000000-0000-0000-0000-000000000000}"/>
          </ac:spMkLst>
        </pc:spChg>
        <pc:spChg chg="mod">
          <ac:chgData name="JF Dhainaut" userId="6ac0da1bdbb4175c" providerId="LiveId" clId="{D2FE2192-4D0F-4659-8618-674413D34E0A}" dt="2025-03-05T07:34:47.298" v="1205" actId="208"/>
          <ac:spMkLst>
            <pc:docMk/>
            <pc:sldMk cId="2137489592" sldId="359"/>
            <ac:spMk id="84" creationId="{00000000-0000-0000-0000-000000000000}"/>
          </ac:spMkLst>
        </pc:spChg>
        <pc:spChg chg="del mod">
          <ac:chgData name="JF Dhainaut" userId="6ac0da1bdbb4175c" providerId="LiveId" clId="{D2FE2192-4D0F-4659-8618-674413D34E0A}" dt="2025-03-05T07:35:06.050" v="1212" actId="478"/>
          <ac:spMkLst>
            <pc:docMk/>
            <pc:sldMk cId="2137489592" sldId="359"/>
            <ac:spMk id="85" creationId="{00000000-0000-0000-0000-000000000000}"/>
          </ac:spMkLst>
        </pc:spChg>
        <pc:spChg chg="del mod">
          <ac:chgData name="JF Dhainaut" userId="6ac0da1bdbb4175c" providerId="LiveId" clId="{D2FE2192-4D0F-4659-8618-674413D34E0A}" dt="2025-03-05T07:35:02.930" v="1211" actId="478"/>
          <ac:spMkLst>
            <pc:docMk/>
            <pc:sldMk cId="2137489592" sldId="359"/>
            <ac:spMk id="88" creationId="{00000000-0000-0000-0000-000000000000}"/>
          </ac:spMkLst>
        </pc:spChg>
        <pc:picChg chg="add mod">
          <ac:chgData name="JF Dhainaut" userId="6ac0da1bdbb4175c" providerId="LiveId" clId="{D2FE2192-4D0F-4659-8618-674413D34E0A}" dt="2025-03-05T07:39:42.171" v="1349" actId="14100"/>
          <ac:picMkLst>
            <pc:docMk/>
            <pc:sldMk cId="2137489592" sldId="359"/>
            <ac:picMk id="3" creationId="{CAB38770-01A9-E242-D0F8-3130F0E9CC57}"/>
          </ac:picMkLst>
        </pc:picChg>
        <pc:picChg chg="add mod">
          <ac:chgData name="JF Dhainaut" userId="6ac0da1bdbb4175c" providerId="LiveId" clId="{D2FE2192-4D0F-4659-8618-674413D34E0A}" dt="2025-03-05T07:39:45.808" v="1350" actId="14100"/>
          <ac:picMkLst>
            <pc:docMk/>
            <pc:sldMk cId="2137489592" sldId="359"/>
            <ac:picMk id="4" creationId="{AC85A3AE-9757-E244-37AC-E1E7AADC2FA4}"/>
          </ac:picMkLst>
        </pc:picChg>
        <pc:picChg chg="add mod">
          <ac:chgData name="JF Dhainaut" userId="6ac0da1bdbb4175c" providerId="LiveId" clId="{D2FE2192-4D0F-4659-8618-674413D34E0A}" dt="2025-03-05T07:40:03.786" v="1358" actId="1036"/>
          <ac:picMkLst>
            <pc:docMk/>
            <pc:sldMk cId="2137489592" sldId="359"/>
            <ac:picMk id="5" creationId="{A4D9ED62-445A-F7FC-6577-3FDA7CD0B255}"/>
          </ac:picMkLst>
        </pc:picChg>
        <pc:picChg chg="add mod">
          <ac:chgData name="JF Dhainaut" userId="6ac0da1bdbb4175c" providerId="LiveId" clId="{D2FE2192-4D0F-4659-8618-674413D34E0A}" dt="2025-03-05T07:41:13.621" v="1361" actId="14100"/>
          <ac:picMkLst>
            <pc:docMk/>
            <pc:sldMk cId="2137489592" sldId="359"/>
            <ac:picMk id="6" creationId="{729EC3E9-992F-96E0-E8A8-7D525D4ED2DC}"/>
          </ac:picMkLst>
        </pc:picChg>
      </pc:sldChg>
      <pc:sldChg chg="del">
        <pc:chgData name="JF Dhainaut" userId="6ac0da1bdbb4175c" providerId="LiveId" clId="{D2FE2192-4D0F-4659-8618-674413D34E0A}" dt="2025-03-04T18:48:38.578" v="740" actId="47"/>
        <pc:sldMkLst>
          <pc:docMk/>
          <pc:sldMk cId="2633642009" sldId="363"/>
        </pc:sldMkLst>
      </pc:sldChg>
      <pc:sldChg chg="modSp del mod">
        <pc:chgData name="JF Dhainaut" userId="6ac0da1bdbb4175c" providerId="LiveId" clId="{D2FE2192-4D0F-4659-8618-674413D34E0A}" dt="2025-03-05T07:19:53.527" v="1123" actId="47"/>
        <pc:sldMkLst>
          <pc:docMk/>
          <pc:sldMk cId="868148248" sldId="364"/>
        </pc:sldMkLst>
        <pc:spChg chg="mod">
          <ac:chgData name="JF Dhainaut" userId="6ac0da1bdbb4175c" providerId="LiveId" clId="{D2FE2192-4D0F-4659-8618-674413D34E0A}" dt="2025-03-04T18:57:51.595" v="875" actId="20577"/>
          <ac:spMkLst>
            <pc:docMk/>
            <pc:sldMk cId="868148248" sldId="364"/>
            <ac:spMk id="10" creationId="{00000000-0000-0000-0000-000000000000}"/>
          </ac:spMkLst>
        </pc:spChg>
      </pc:sldChg>
      <pc:sldChg chg="addSp modSp mod">
        <pc:chgData name="JF Dhainaut" userId="6ac0da1bdbb4175c" providerId="LiveId" clId="{D2FE2192-4D0F-4659-8618-674413D34E0A}" dt="2025-03-05T07:27:42.274" v="1132" actId="1076"/>
        <pc:sldMkLst>
          <pc:docMk/>
          <pc:sldMk cId="1113346398" sldId="365"/>
        </pc:sldMkLst>
        <pc:spChg chg="mod">
          <ac:chgData name="JF Dhainaut" userId="6ac0da1bdbb4175c" providerId="LiveId" clId="{D2FE2192-4D0F-4659-8618-674413D34E0A}" dt="2025-03-05T07:27:20.931" v="1130" actId="5793"/>
          <ac:spMkLst>
            <pc:docMk/>
            <pc:sldMk cId="1113346398" sldId="365"/>
            <ac:spMk id="7" creationId="{00000000-0000-0000-0000-000000000000}"/>
          </ac:spMkLst>
        </pc:spChg>
        <pc:picChg chg="add mod">
          <ac:chgData name="JF Dhainaut" userId="6ac0da1bdbb4175c" providerId="LiveId" clId="{D2FE2192-4D0F-4659-8618-674413D34E0A}" dt="2025-03-05T07:27:42.274" v="1132" actId="1076"/>
          <ac:picMkLst>
            <pc:docMk/>
            <pc:sldMk cId="1113346398" sldId="365"/>
            <ac:picMk id="1026" creationId="{16BD7A74-C91D-CE03-E633-4BA1A3F7F5F4}"/>
          </ac:picMkLst>
        </pc:picChg>
      </pc:sldChg>
      <pc:sldChg chg="addSp modSp mod">
        <pc:chgData name="JF Dhainaut" userId="6ac0da1bdbb4175c" providerId="LiveId" clId="{D2FE2192-4D0F-4659-8618-674413D34E0A}" dt="2025-03-05T07:30:26.192" v="1144" actId="14100"/>
        <pc:sldMkLst>
          <pc:docMk/>
          <pc:sldMk cId="1608397291" sldId="366"/>
        </pc:sldMkLst>
        <pc:spChg chg="mod">
          <ac:chgData name="JF Dhainaut" userId="6ac0da1bdbb4175c" providerId="LiveId" clId="{D2FE2192-4D0F-4659-8618-674413D34E0A}" dt="2025-03-05T07:22:05.998" v="1125" actId="20577"/>
          <ac:spMkLst>
            <pc:docMk/>
            <pc:sldMk cId="1608397291" sldId="366"/>
            <ac:spMk id="6" creationId="{00000000-0000-0000-0000-000000000000}"/>
          </ac:spMkLst>
        </pc:spChg>
        <pc:spChg chg="mod">
          <ac:chgData name="JF Dhainaut" userId="6ac0da1bdbb4175c" providerId="LiveId" clId="{D2FE2192-4D0F-4659-8618-674413D34E0A}" dt="2025-03-05T07:29:45.784" v="1140" actId="20577"/>
          <ac:spMkLst>
            <pc:docMk/>
            <pc:sldMk cId="1608397291" sldId="366"/>
            <ac:spMk id="7" creationId="{00000000-0000-0000-0000-000000000000}"/>
          </ac:spMkLst>
        </pc:spChg>
        <pc:picChg chg="add mod">
          <ac:chgData name="JF Dhainaut" userId="6ac0da1bdbb4175c" providerId="LiveId" clId="{D2FE2192-4D0F-4659-8618-674413D34E0A}" dt="2025-03-05T07:30:26.192" v="1144" actId="14100"/>
          <ac:picMkLst>
            <pc:docMk/>
            <pc:sldMk cId="1608397291" sldId="366"/>
            <ac:picMk id="2050" creationId="{C305C9A5-5C80-F16B-537F-0371126E20D4}"/>
          </ac:picMkLst>
        </pc:picChg>
      </pc:sldChg>
      <pc:sldChg chg="addSp delSp modSp del mod modAnim">
        <pc:chgData name="JF Dhainaut" userId="6ac0da1bdbb4175c" providerId="LiveId" clId="{D2FE2192-4D0F-4659-8618-674413D34E0A}" dt="2025-03-04T18:27:34.919" v="346" actId="2696"/>
        <pc:sldMkLst>
          <pc:docMk/>
          <pc:sldMk cId="4072144423" sldId="368"/>
        </pc:sldMkLst>
        <pc:spChg chg="mod">
          <ac:chgData name="JF Dhainaut" userId="6ac0da1bdbb4175c" providerId="LiveId" clId="{D2FE2192-4D0F-4659-8618-674413D34E0A}" dt="2025-03-04T16:18:44.983" v="164" actId="1037"/>
          <ac:spMkLst>
            <pc:docMk/>
            <pc:sldMk cId="4072144423" sldId="368"/>
            <ac:spMk id="5" creationId="{00000000-0000-0000-0000-000000000000}"/>
          </ac:spMkLst>
        </pc:spChg>
        <pc:spChg chg="mod">
          <ac:chgData name="JF Dhainaut" userId="6ac0da1bdbb4175c" providerId="LiveId" clId="{D2FE2192-4D0F-4659-8618-674413D34E0A}" dt="2025-03-04T16:18:44.983" v="164" actId="1037"/>
          <ac:spMkLst>
            <pc:docMk/>
            <pc:sldMk cId="4072144423" sldId="368"/>
            <ac:spMk id="6" creationId="{00000000-0000-0000-0000-000000000000}"/>
          </ac:spMkLst>
        </pc:spChg>
        <pc:spChg chg="mod">
          <ac:chgData name="JF Dhainaut" userId="6ac0da1bdbb4175c" providerId="LiveId" clId="{D2FE2192-4D0F-4659-8618-674413D34E0A}" dt="2025-03-04T16:17:47.019" v="3" actId="164"/>
          <ac:spMkLst>
            <pc:docMk/>
            <pc:sldMk cId="4072144423" sldId="368"/>
            <ac:spMk id="7" creationId="{00000000-0000-0000-0000-000000000000}"/>
          </ac:spMkLst>
        </pc:spChg>
        <pc:spChg chg="mod">
          <ac:chgData name="JF Dhainaut" userId="6ac0da1bdbb4175c" providerId="LiveId" clId="{D2FE2192-4D0F-4659-8618-674413D34E0A}" dt="2025-03-04T16:18:14.484" v="75" actId="164"/>
          <ac:spMkLst>
            <pc:docMk/>
            <pc:sldMk cId="4072144423" sldId="368"/>
            <ac:spMk id="8" creationId="{00000000-0000-0000-0000-000000000000}"/>
          </ac:spMkLst>
        </pc:spChg>
        <pc:spChg chg="mod">
          <ac:chgData name="JF Dhainaut" userId="6ac0da1bdbb4175c" providerId="LiveId" clId="{D2FE2192-4D0F-4659-8618-674413D34E0A}" dt="2025-03-04T16:17:47.019" v="3" actId="164"/>
          <ac:spMkLst>
            <pc:docMk/>
            <pc:sldMk cId="4072144423" sldId="368"/>
            <ac:spMk id="10" creationId="{00000000-0000-0000-0000-000000000000}"/>
          </ac:spMkLst>
        </pc:spChg>
        <pc:spChg chg="mod">
          <ac:chgData name="JF Dhainaut" userId="6ac0da1bdbb4175c" providerId="LiveId" clId="{D2FE2192-4D0F-4659-8618-674413D34E0A}" dt="2025-03-04T16:18:44.983" v="164" actId="1037"/>
          <ac:spMkLst>
            <pc:docMk/>
            <pc:sldMk cId="4072144423" sldId="368"/>
            <ac:spMk id="11" creationId="{00000000-0000-0000-0000-000000000000}"/>
          </ac:spMkLst>
        </pc:spChg>
        <pc:spChg chg="mod">
          <ac:chgData name="JF Dhainaut" userId="6ac0da1bdbb4175c" providerId="LiveId" clId="{D2FE2192-4D0F-4659-8618-674413D34E0A}" dt="2025-03-04T16:18:44.983" v="164" actId="1037"/>
          <ac:spMkLst>
            <pc:docMk/>
            <pc:sldMk cId="4072144423" sldId="368"/>
            <ac:spMk id="12" creationId="{00000000-0000-0000-0000-000000000000}"/>
          </ac:spMkLst>
        </pc:spChg>
        <pc:spChg chg="add mod">
          <ac:chgData name="JF Dhainaut" userId="6ac0da1bdbb4175c" providerId="LiveId" clId="{D2FE2192-4D0F-4659-8618-674413D34E0A}" dt="2025-03-04T16:24:07.750" v="229" actId="164"/>
          <ac:spMkLst>
            <pc:docMk/>
            <pc:sldMk cId="4072144423" sldId="368"/>
            <ac:spMk id="13" creationId="{69102F7D-B127-529B-BE7C-C0E15C8343A7}"/>
          </ac:spMkLst>
        </pc:spChg>
        <pc:spChg chg="mod">
          <ac:chgData name="JF Dhainaut" userId="6ac0da1bdbb4175c" providerId="LiveId" clId="{D2FE2192-4D0F-4659-8618-674413D34E0A}" dt="2025-03-04T16:17:47.019" v="3" actId="164"/>
          <ac:spMkLst>
            <pc:docMk/>
            <pc:sldMk cId="4072144423" sldId="368"/>
            <ac:spMk id="15" creationId="{00000000-0000-0000-0000-000000000000}"/>
          </ac:spMkLst>
        </pc:spChg>
        <pc:spChg chg="mod">
          <ac:chgData name="JF Dhainaut" userId="6ac0da1bdbb4175c" providerId="LiveId" clId="{D2FE2192-4D0F-4659-8618-674413D34E0A}" dt="2025-03-04T16:18:44.983" v="164" actId="1037"/>
          <ac:spMkLst>
            <pc:docMk/>
            <pc:sldMk cId="4072144423" sldId="368"/>
            <ac:spMk id="16" creationId="{00000000-0000-0000-0000-000000000000}"/>
          </ac:spMkLst>
        </pc:spChg>
        <pc:spChg chg="mod">
          <ac:chgData name="JF Dhainaut" userId="6ac0da1bdbb4175c" providerId="LiveId" clId="{D2FE2192-4D0F-4659-8618-674413D34E0A}" dt="2025-03-04T16:18:44.983" v="164" actId="1037"/>
          <ac:spMkLst>
            <pc:docMk/>
            <pc:sldMk cId="4072144423" sldId="368"/>
            <ac:spMk id="17" creationId="{00000000-0000-0000-0000-000000000000}"/>
          </ac:spMkLst>
        </pc:spChg>
        <pc:spChg chg="mod">
          <ac:chgData name="JF Dhainaut" userId="6ac0da1bdbb4175c" providerId="LiveId" clId="{D2FE2192-4D0F-4659-8618-674413D34E0A}" dt="2025-03-04T16:17:47.019" v="3" actId="164"/>
          <ac:spMkLst>
            <pc:docMk/>
            <pc:sldMk cId="4072144423" sldId="368"/>
            <ac:spMk id="18" creationId="{00000000-0000-0000-0000-000000000000}"/>
          </ac:spMkLst>
        </pc:spChg>
        <pc:spChg chg="mod">
          <ac:chgData name="JF Dhainaut" userId="6ac0da1bdbb4175c" providerId="LiveId" clId="{D2FE2192-4D0F-4659-8618-674413D34E0A}" dt="2025-03-04T16:18:44.983" v="164" actId="1037"/>
          <ac:spMkLst>
            <pc:docMk/>
            <pc:sldMk cId="4072144423" sldId="368"/>
            <ac:spMk id="19" creationId="{00000000-0000-0000-0000-000000000000}"/>
          </ac:spMkLst>
        </pc:spChg>
        <pc:spChg chg="mod">
          <ac:chgData name="JF Dhainaut" userId="6ac0da1bdbb4175c" providerId="LiveId" clId="{D2FE2192-4D0F-4659-8618-674413D34E0A}" dt="2025-03-04T16:18:44.983" v="164" actId="1037"/>
          <ac:spMkLst>
            <pc:docMk/>
            <pc:sldMk cId="4072144423" sldId="368"/>
            <ac:spMk id="20" creationId="{00000000-0000-0000-0000-000000000000}"/>
          </ac:spMkLst>
        </pc:spChg>
        <pc:spChg chg="mod">
          <ac:chgData name="JF Dhainaut" userId="6ac0da1bdbb4175c" providerId="LiveId" clId="{D2FE2192-4D0F-4659-8618-674413D34E0A}" dt="2025-03-04T16:17:47.019" v="3" actId="164"/>
          <ac:spMkLst>
            <pc:docMk/>
            <pc:sldMk cId="4072144423" sldId="368"/>
            <ac:spMk id="21" creationId="{00000000-0000-0000-0000-000000000000}"/>
          </ac:spMkLst>
        </pc:spChg>
        <pc:spChg chg="mod">
          <ac:chgData name="JF Dhainaut" userId="6ac0da1bdbb4175c" providerId="LiveId" clId="{D2FE2192-4D0F-4659-8618-674413D34E0A}" dt="2025-03-04T16:17:47.019" v="3" actId="164"/>
          <ac:spMkLst>
            <pc:docMk/>
            <pc:sldMk cId="4072144423" sldId="368"/>
            <ac:spMk id="23" creationId="{00000000-0000-0000-0000-000000000000}"/>
          </ac:spMkLst>
        </pc:spChg>
        <pc:spChg chg="mod">
          <ac:chgData name="JF Dhainaut" userId="6ac0da1bdbb4175c" providerId="LiveId" clId="{D2FE2192-4D0F-4659-8618-674413D34E0A}" dt="2025-03-04T16:18:44.983" v="164" actId="1037"/>
          <ac:spMkLst>
            <pc:docMk/>
            <pc:sldMk cId="4072144423" sldId="368"/>
            <ac:spMk id="24" creationId="{00000000-0000-0000-0000-000000000000}"/>
          </ac:spMkLst>
        </pc:spChg>
        <pc:spChg chg="mod">
          <ac:chgData name="JF Dhainaut" userId="6ac0da1bdbb4175c" providerId="LiveId" clId="{D2FE2192-4D0F-4659-8618-674413D34E0A}" dt="2025-03-04T16:18:44.983" v="164" actId="1037"/>
          <ac:spMkLst>
            <pc:docMk/>
            <pc:sldMk cId="4072144423" sldId="368"/>
            <ac:spMk id="26" creationId="{00000000-0000-0000-0000-000000000000}"/>
          </ac:spMkLst>
        </pc:spChg>
        <pc:spChg chg="del">
          <ac:chgData name="JF Dhainaut" userId="6ac0da1bdbb4175c" providerId="LiveId" clId="{D2FE2192-4D0F-4659-8618-674413D34E0A}" dt="2025-03-04T16:18:27.204" v="99" actId="478"/>
          <ac:spMkLst>
            <pc:docMk/>
            <pc:sldMk cId="4072144423" sldId="368"/>
            <ac:spMk id="27" creationId="{00000000-0000-0000-0000-000000000000}"/>
          </ac:spMkLst>
        </pc:spChg>
        <pc:spChg chg="add mod">
          <ac:chgData name="JF Dhainaut" userId="6ac0da1bdbb4175c" providerId="LiveId" clId="{D2FE2192-4D0F-4659-8618-674413D34E0A}" dt="2025-03-04T16:27:57.909" v="292" actId="164"/>
          <ac:spMkLst>
            <pc:docMk/>
            <pc:sldMk cId="4072144423" sldId="368"/>
            <ac:spMk id="28" creationId="{B94D5600-2D59-075E-82F3-9990A797A4CA}"/>
          </ac:spMkLst>
        </pc:spChg>
        <pc:spChg chg="del">
          <ac:chgData name="JF Dhainaut" userId="6ac0da1bdbb4175c" providerId="LiveId" clId="{D2FE2192-4D0F-4659-8618-674413D34E0A}" dt="2025-03-04T16:16:50.642" v="0" actId="478"/>
          <ac:spMkLst>
            <pc:docMk/>
            <pc:sldMk cId="4072144423" sldId="368"/>
            <ac:spMk id="30" creationId="{00000000-0000-0000-0000-000000000000}"/>
          </ac:spMkLst>
        </pc:spChg>
        <pc:spChg chg="del">
          <ac:chgData name="JF Dhainaut" userId="6ac0da1bdbb4175c" providerId="LiveId" clId="{D2FE2192-4D0F-4659-8618-674413D34E0A}" dt="2025-03-04T16:16:53.373" v="1" actId="478"/>
          <ac:spMkLst>
            <pc:docMk/>
            <pc:sldMk cId="4072144423" sldId="368"/>
            <ac:spMk id="31" creationId="{00000000-0000-0000-0000-000000000000}"/>
          </ac:spMkLst>
        </pc:spChg>
        <pc:spChg chg="del">
          <ac:chgData name="JF Dhainaut" userId="6ac0da1bdbb4175c" providerId="LiveId" clId="{D2FE2192-4D0F-4659-8618-674413D34E0A}" dt="2025-03-04T16:16:50.642" v="0" actId="478"/>
          <ac:spMkLst>
            <pc:docMk/>
            <pc:sldMk cId="4072144423" sldId="368"/>
            <ac:spMk id="32" creationId="{00000000-0000-0000-0000-000000000000}"/>
          </ac:spMkLst>
        </pc:spChg>
        <pc:spChg chg="del">
          <ac:chgData name="JF Dhainaut" userId="6ac0da1bdbb4175c" providerId="LiveId" clId="{D2FE2192-4D0F-4659-8618-674413D34E0A}" dt="2025-03-04T16:16:50.642" v="0" actId="478"/>
          <ac:spMkLst>
            <pc:docMk/>
            <pc:sldMk cId="4072144423" sldId="368"/>
            <ac:spMk id="33" creationId="{00000000-0000-0000-0000-000000000000}"/>
          </ac:spMkLst>
        </pc:spChg>
        <pc:spChg chg="del">
          <ac:chgData name="JF Dhainaut" userId="6ac0da1bdbb4175c" providerId="LiveId" clId="{D2FE2192-4D0F-4659-8618-674413D34E0A}" dt="2025-03-04T16:16:50.642" v="0" actId="478"/>
          <ac:spMkLst>
            <pc:docMk/>
            <pc:sldMk cId="4072144423" sldId="368"/>
            <ac:spMk id="34" creationId="{00000000-0000-0000-0000-000000000000}"/>
          </ac:spMkLst>
        </pc:spChg>
        <pc:spChg chg="del">
          <ac:chgData name="JF Dhainaut" userId="6ac0da1bdbb4175c" providerId="LiveId" clId="{D2FE2192-4D0F-4659-8618-674413D34E0A}" dt="2025-03-04T16:16:55.852" v="2" actId="478"/>
          <ac:spMkLst>
            <pc:docMk/>
            <pc:sldMk cId="4072144423" sldId="368"/>
            <ac:spMk id="35" creationId="{00000000-0000-0000-0000-000000000000}"/>
          </ac:spMkLst>
        </pc:spChg>
        <pc:spChg chg="add mod">
          <ac:chgData name="JF Dhainaut" userId="6ac0da1bdbb4175c" providerId="LiveId" clId="{D2FE2192-4D0F-4659-8618-674413D34E0A}" dt="2025-03-04T16:29:23.136" v="303" actId="403"/>
          <ac:spMkLst>
            <pc:docMk/>
            <pc:sldMk cId="4072144423" sldId="368"/>
            <ac:spMk id="36" creationId="{E5C90B65-4E14-923F-155C-592BD3B8F3D0}"/>
          </ac:spMkLst>
        </pc:spChg>
        <pc:spChg chg="add del mod">
          <ac:chgData name="JF Dhainaut" userId="6ac0da1bdbb4175c" providerId="LiveId" clId="{D2FE2192-4D0F-4659-8618-674413D34E0A}" dt="2025-03-04T16:33:33.863" v="340" actId="478"/>
          <ac:spMkLst>
            <pc:docMk/>
            <pc:sldMk cId="4072144423" sldId="368"/>
            <ac:spMk id="37" creationId="{16347EF3-236F-77FE-E75B-836926F0DBAF}"/>
          </ac:spMkLst>
        </pc:spChg>
        <pc:grpChg chg="mod">
          <ac:chgData name="JF Dhainaut" userId="6ac0da1bdbb4175c" providerId="LiveId" clId="{D2FE2192-4D0F-4659-8618-674413D34E0A}" dt="2025-03-04T16:18:14.484" v="75" actId="164"/>
          <ac:grpSpMkLst>
            <pc:docMk/>
            <pc:sldMk cId="4072144423" sldId="368"/>
            <ac:grpSpMk id="2" creationId="{CCBA0FC6-4EE8-F1FB-6331-AA1CAAC8779A}"/>
          </ac:grpSpMkLst>
        </pc:grpChg>
        <pc:grpChg chg="add mod">
          <ac:chgData name="JF Dhainaut" userId="6ac0da1bdbb4175c" providerId="LiveId" clId="{D2FE2192-4D0F-4659-8618-674413D34E0A}" dt="2025-03-04T16:18:55.716" v="189" actId="1076"/>
          <ac:grpSpMkLst>
            <pc:docMk/>
            <pc:sldMk cId="4072144423" sldId="368"/>
            <ac:grpSpMk id="3" creationId="{EEA08D21-21C3-DC3D-CA13-F63ABE3C4CD8}"/>
          </ac:grpSpMkLst>
        </pc:grpChg>
        <pc:grpChg chg="add mod">
          <ac:chgData name="JF Dhainaut" userId="6ac0da1bdbb4175c" providerId="LiveId" clId="{D2FE2192-4D0F-4659-8618-674413D34E0A}" dt="2025-03-04T16:27:57.909" v="292" actId="164"/>
          <ac:grpSpMkLst>
            <pc:docMk/>
            <pc:sldMk cId="4072144423" sldId="368"/>
            <ac:grpSpMk id="25" creationId="{76958BEA-7BBA-DABC-F90D-DB0C051F98C8}"/>
          </ac:grpSpMkLst>
        </pc:grpChg>
        <pc:grpChg chg="add mod">
          <ac:chgData name="JF Dhainaut" userId="6ac0da1bdbb4175c" providerId="LiveId" clId="{D2FE2192-4D0F-4659-8618-674413D34E0A}" dt="2025-03-04T16:27:57.909" v="292" actId="164"/>
          <ac:grpSpMkLst>
            <pc:docMk/>
            <pc:sldMk cId="4072144423" sldId="368"/>
            <ac:grpSpMk id="29" creationId="{6CB4332A-8FA6-5808-7927-81032B036EEC}"/>
          </ac:grpSpMkLst>
        </pc:grpChg>
        <pc:picChg chg="add mod">
          <ac:chgData name="JF Dhainaut" userId="6ac0da1bdbb4175c" providerId="LiveId" clId="{D2FE2192-4D0F-4659-8618-674413D34E0A}" dt="2025-03-04T16:24:07.750" v="229" actId="164"/>
          <ac:picMkLst>
            <pc:docMk/>
            <pc:sldMk cId="4072144423" sldId="368"/>
            <ac:picMk id="2050" creationId="{10CF90D9-1A57-4C13-5CB5-E9F66D467E81}"/>
          </ac:picMkLst>
        </pc:picChg>
        <pc:picChg chg="add mod">
          <ac:chgData name="JF Dhainaut" userId="6ac0da1bdbb4175c" providerId="LiveId" clId="{D2FE2192-4D0F-4659-8618-674413D34E0A}" dt="2025-03-04T16:34:15.853" v="345" actId="1076"/>
          <ac:picMkLst>
            <pc:docMk/>
            <pc:sldMk cId="4072144423" sldId="368"/>
            <ac:picMk id="2052" creationId="{CB77F2FA-305B-BB2D-F22D-369167ECA3B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54341EEA-9669-FA1C-FD19-8C6B67F1843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CC404C4-197C-BA43-2623-5C57BB0D08A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F9C342-60FB-423F-B08F-B560D38B02CD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614A7DD-EED1-66EC-8CB3-D7D565F83C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97D75A-9B71-8D2D-678D-60FC432F9B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FB89B-28E6-4C45-90A5-78B65D3872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73743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FC7A1-A4FF-4672-8E04-2A2D00C8C3EE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5AB789-B6CF-47DE-9BDF-B018D388C1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3387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AB789-B6CF-47DE-9BDF-B018D388C1A2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2968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AB789-B6CF-47DE-9BDF-B018D388C1A2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4485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AB789-B6CF-47DE-9BDF-B018D388C1A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2674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AB789-B6CF-47DE-9BDF-B018D388C1A2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9094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AB789-B6CF-47DE-9BDF-B018D388C1A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9348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614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3ADA62-8BA7-4B0E-AD2C-9BDE8B5B27A4}" type="slidenum">
              <a:rPr kumimoji="0" lang="fr-FR" alt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986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AB789-B6CF-47DE-9BDF-B018D388C1A2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0938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AB789-B6CF-47DE-9BDF-B018D388C1A2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5193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AB789-B6CF-47DE-9BDF-B018D388C1A2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9112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04C93-293F-B66A-FD9A-927F5B9CC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7EA1931-4DB3-61F1-CBEB-79F37DB7D7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ABC276E-B646-716B-6695-6E52296E65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10A35EC-6181-A7E8-7222-FEE67FED90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AB789-B6CF-47DE-9BDF-B018D388C1A2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0037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 : avec coins arrondis en diagonale 16">
            <a:extLst>
              <a:ext uri="{FF2B5EF4-FFF2-40B4-BE49-F238E27FC236}">
                <a16:creationId xmlns:a16="http://schemas.microsoft.com/office/drawing/2014/main" id="{4F1F5E43-FEA8-3653-F912-89C0CE19004E}"/>
              </a:ext>
            </a:extLst>
          </p:cNvPr>
          <p:cNvSpPr/>
          <p:nvPr userDrawn="1"/>
        </p:nvSpPr>
        <p:spPr>
          <a:xfrm>
            <a:off x="219234" y="2732691"/>
            <a:ext cx="11753528" cy="3895122"/>
          </a:xfrm>
          <a:prstGeom prst="round2DiagRect">
            <a:avLst>
              <a:gd name="adj1" fmla="val 9651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E71685B-A57B-E117-6400-3BBCAC16B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1677" y="2719525"/>
            <a:ext cx="9144000" cy="1323808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5FA1968-B0B8-C8DA-BE61-4E2C5B5975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1677" y="4182101"/>
            <a:ext cx="9144000" cy="801414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9B62814-1887-D32F-F07B-A0D5AB2FAA24}"/>
              </a:ext>
            </a:extLst>
          </p:cNvPr>
          <p:cNvGrpSpPr/>
          <p:nvPr userDrawn="1"/>
        </p:nvGrpSpPr>
        <p:grpSpPr>
          <a:xfrm>
            <a:off x="3288209" y="5007884"/>
            <a:ext cx="5869864" cy="1523201"/>
            <a:chOff x="2612219" y="4766278"/>
            <a:chExt cx="5869864" cy="1523201"/>
          </a:xfrm>
        </p:grpSpPr>
        <p:pic>
          <p:nvPicPr>
            <p:cNvPr id="9" name="Image 8" descr="Une image contenant cercle, capture d’écran, Graphique, conception&#10;&#10;Description générée automatiquement">
              <a:extLst>
                <a:ext uri="{FF2B5EF4-FFF2-40B4-BE49-F238E27FC236}">
                  <a16:creationId xmlns:a16="http://schemas.microsoft.com/office/drawing/2014/main" id="{34BA2BD2-69F9-AF17-EA98-953FD25F37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000420" y="4808318"/>
              <a:ext cx="1481663" cy="1481161"/>
            </a:xfrm>
            <a:prstGeom prst="rect">
              <a:avLst/>
            </a:prstGeom>
          </p:spPr>
        </p:pic>
        <p:pic>
          <p:nvPicPr>
            <p:cNvPr id="11" name="Image 10" descr="Une image contenant cercle, Graphique, graphisme, dessin humoristique&#10;&#10;Description générée automatiquement">
              <a:extLst>
                <a:ext uri="{FF2B5EF4-FFF2-40B4-BE49-F238E27FC236}">
                  <a16:creationId xmlns:a16="http://schemas.microsoft.com/office/drawing/2014/main" id="{84CC7CB1-1D36-C277-CCB4-00FB7BE515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537687" y="4766278"/>
              <a:ext cx="1481161" cy="1481161"/>
            </a:xfrm>
            <a:prstGeom prst="rect">
              <a:avLst/>
            </a:prstGeom>
          </p:spPr>
        </p:pic>
        <p:pic>
          <p:nvPicPr>
            <p:cNvPr id="13" name="Image 12" descr="Une image contenant cercle, Graphique, logo, Police&#10;&#10;Description générée automatiquement">
              <a:extLst>
                <a:ext uri="{FF2B5EF4-FFF2-40B4-BE49-F238E27FC236}">
                  <a16:creationId xmlns:a16="http://schemas.microsoft.com/office/drawing/2014/main" id="{7D927E6A-EA18-A27F-B681-31AFE06ED5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074953" y="4766278"/>
              <a:ext cx="1481161" cy="1481161"/>
            </a:xfrm>
            <a:prstGeom prst="rect">
              <a:avLst/>
            </a:prstGeom>
          </p:spPr>
        </p:pic>
        <p:pic>
          <p:nvPicPr>
            <p:cNvPr id="15" name="Image 14" descr="Une image contenant Graphique, cœur, cercle, conception&#10;&#10;Description générée automatiquement">
              <a:extLst>
                <a:ext uri="{FF2B5EF4-FFF2-40B4-BE49-F238E27FC236}">
                  <a16:creationId xmlns:a16="http://schemas.microsoft.com/office/drawing/2014/main" id="{0555B350-FF72-8512-2C19-50602B0D2E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612219" y="4766278"/>
              <a:ext cx="1481161" cy="1481161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154694A-CDA4-A42B-1AE4-C86EC7EEDE88}"/>
              </a:ext>
            </a:extLst>
          </p:cNvPr>
          <p:cNvSpPr/>
          <p:nvPr userDrawn="1"/>
        </p:nvSpPr>
        <p:spPr>
          <a:xfrm>
            <a:off x="11972762" y="2533650"/>
            <a:ext cx="219238" cy="1990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44" y="424647"/>
            <a:ext cx="4520107" cy="168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69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avec coins arrondis en diagonale 7">
            <a:extLst>
              <a:ext uri="{FF2B5EF4-FFF2-40B4-BE49-F238E27FC236}">
                <a16:creationId xmlns:a16="http://schemas.microsoft.com/office/drawing/2014/main" id="{CC108961-5011-5430-D169-5809CB7593BA}"/>
              </a:ext>
            </a:extLst>
          </p:cNvPr>
          <p:cNvSpPr/>
          <p:nvPr userDrawn="1"/>
        </p:nvSpPr>
        <p:spPr>
          <a:xfrm>
            <a:off x="200841" y="244366"/>
            <a:ext cx="11790318" cy="6369269"/>
          </a:xfrm>
          <a:prstGeom prst="round2DiagRect">
            <a:avLst>
              <a:gd name="adj1" fmla="val 635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9B5E195-8AA6-3AC1-77A1-0B03BF384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41" y="365126"/>
            <a:ext cx="11498317" cy="748972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D61C572E-7E4F-7D6B-02C3-93026B8D40C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6841" y="1296165"/>
            <a:ext cx="11498317" cy="517068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/>
            </a:lvl1pPr>
            <a:lvl2pPr>
              <a:lnSpc>
                <a:spcPct val="150000"/>
              </a:lnSpc>
              <a:defRPr sz="1800"/>
            </a:lvl2pPr>
            <a:lvl3pPr>
              <a:lnSpc>
                <a:spcPct val="150000"/>
              </a:lnSpc>
              <a:defRPr sz="1600"/>
            </a:lvl3pPr>
            <a:lvl4pPr>
              <a:lnSpc>
                <a:spcPct val="150000"/>
              </a:lnSpc>
              <a:defRPr sz="1400"/>
            </a:lvl4pPr>
            <a:lvl5pPr>
              <a:lnSpc>
                <a:spcPct val="150000"/>
              </a:lnSpc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823D5E74-AAFD-EE68-0BF3-AF6A2A7FD195}"/>
              </a:ext>
            </a:extLst>
          </p:cNvPr>
          <p:cNvSpPr txBox="1">
            <a:spLocks/>
          </p:cNvSpPr>
          <p:nvPr userDrawn="1"/>
        </p:nvSpPr>
        <p:spPr>
          <a:xfrm>
            <a:off x="9448800" y="64668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95213D-551C-436C-A8C6-3C6D3C24854B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552" y="260265"/>
            <a:ext cx="1241153" cy="46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0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avec coins arrondis en diagonale 6">
            <a:extLst>
              <a:ext uri="{FF2B5EF4-FFF2-40B4-BE49-F238E27FC236}">
                <a16:creationId xmlns:a16="http://schemas.microsoft.com/office/drawing/2014/main" id="{AB0CA924-3385-EA14-0DF0-9D38C1343976}"/>
              </a:ext>
            </a:extLst>
          </p:cNvPr>
          <p:cNvSpPr/>
          <p:nvPr userDrawn="1"/>
        </p:nvSpPr>
        <p:spPr>
          <a:xfrm>
            <a:off x="201985" y="244365"/>
            <a:ext cx="5604981" cy="6369269"/>
          </a:xfrm>
          <a:prstGeom prst="round2DiagRect">
            <a:avLst>
              <a:gd name="adj1" fmla="val 9651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EA2E6EC-5DCE-BE45-4626-F467BD670F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1798582" y="3049259"/>
            <a:ext cx="6369269" cy="759482"/>
          </a:xfrm>
        </p:spPr>
        <p:txBody>
          <a:bodyPr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CC77994E-202D-E482-5E1C-1379AC2A220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9448800" y="6483621"/>
            <a:ext cx="2743200" cy="365125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fld id="{EB95213D-551C-436C-A8C6-3C6D3C24854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3" name="Espace réservé du texte 32">
            <a:extLst>
              <a:ext uri="{FF2B5EF4-FFF2-40B4-BE49-F238E27FC236}">
                <a16:creationId xmlns:a16="http://schemas.microsoft.com/office/drawing/2014/main" id="{350C59B4-E349-CAD0-91BE-813156C9D2AB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236693" y="1138001"/>
            <a:ext cx="5604981" cy="4579627"/>
          </a:xfrm>
        </p:spPr>
        <p:txBody>
          <a:bodyPr anchor="ctr">
            <a:noAutofit/>
          </a:bodyPr>
          <a:lstStyle>
            <a:lvl1pPr marL="0" indent="0" algn="ctr">
              <a:lnSpc>
                <a:spcPct val="150000"/>
              </a:lnSpc>
              <a:buNone/>
              <a:defRPr sz="3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33" y="4862739"/>
            <a:ext cx="2947894" cy="150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71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avec coins arrondis en diagonale 7">
            <a:extLst>
              <a:ext uri="{FF2B5EF4-FFF2-40B4-BE49-F238E27FC236}">
                <a16:creationId xmlns:a16="http://schemas.microsoft.com/office/drawing/2014/main" id="{CC108961-5011-5430-D169-5809CB7593BA}"/>
              </a:ext>
            </a:extLst>
          </p:cNvPr>
          <p:cNvSpPr/>
          <p:nvPr userDrawn="1"/>
        </p:nvSpPr>
        <p:spPr>
          <a:xfrm>
            <a:off x="200841" y="244366"/>
            <a:ext cx="11790318" cy="6369269"/>
          </a:xfrm>
          <a:prstGeom prst="round2DiagRect">
            <a:avLst>
              <a:gd name="adj1" fmla="val 635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9B5E195-8AA6-3AC1-77A1-0B03BF384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41" y="365126"/>
            <a:ext cx="11498317" cy="748972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D61C572E-7E4F-7D6B-02C3-93026B8D40C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6841" y="1296165"/>
            <a:ext cx="11498317" cy="517068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/>
            </a:lvl1pPr>
            <a:lvl2pPr>
              <a:lnSpc>
                <a:spcPct val="150000"/>
              </a:lnSpc>
              <a:defRPr sz="1800"/>
            </a:lvl2pPr>
            <a:lvl3pPr>
              <a:lnSpc>
                <a:spcPct val="150000"/>
              </a:lnSpc>
              <a:defRPr sz="1600"/>
            </a:lvl3pPr>
            <a:lvl4pPr>
              <a:lnSpc>
                <a:spcPct val="150000"/>
              </a:lnSpc>
              <a:defRPr sz="1400"/>
            </a:lvl4pPr>
            <a:lvl5pPr>
              <a:lnSpc>
                <a:spcPct val="150000"/>
              </a:lnSpc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823D5E74-AAFD-EE68-0BF3-AF6A2A7FD195}"/>
              </a:ext>
            </a:extLst>
          </p:cNvPr>
          <p:cNvSpPr txBox="1">
            <a:spLocks/>
          </p:cNvSpPr>
          <p:nvPr userDrawn="1"/>
        </p:nvSpPr>
        <p:spPr>
          <a:xfrm>
            <a:off x="9448800" y="64668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95213D-551C-436C-A8C6-3C6D3C24854B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552" y="260265"/>
            <a:ext cx="1241153" cy="46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02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avec coins arrondis en diagonale 6">
            <a:extLst>
              <a:ext uri="{FF2B5EF4-FFF2-40B4-BE49-F238E27FC236}">
                <a16:creationId xmlns:a16="http://schemas.microsoft.com/office/drawing/2014/main" id="{AB0CA924-3385-EA14-0DF0-9D38C1343976}"/>
              </a:ext>
            </a:extLst>
          </p:cNvPr>
          <p:cNvSpPr/>
          <p:nvPr userDrawn="1"/>
        </p:nvSpPr>
        <p:spPr>
          <a:xfrm>
            <a:off x="201985" y="244365"/>
            <a:ext cx="5604981" cy="6369269"/>
          </a:xfrm>
          <a:prstGeom prst="round2DiagRect">
            <a:avLst>
              <a:gd name="adj1" fmla="val 9651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EA2E6EC-5DCE-BE45-4626-F467BD670F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1798582" y="3049259"/>
            <a:ext cx="6369269" cy="759482"/>
          </a:xfrm>
        </p:spPr>
        <p:txBody>
          <a:bodyPr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CC77994E-202D-E482-5E1C-1379AC2A220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9448800" y="6483621"/>
            <a:ext cx="2743200" cy="365125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fld id="{EB95213D-551C-436C-A8C6-3C6D3C24854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3" name="Espace réservé du texte 32">
            <a:extLst>
              <a:ext uri="{FF2B5EF4-FFF2-40B4-BE49-F238E27FC236}">
                <a16:creationId xmlns:a16="http://schemas.microsoft.com/office/drawing/2014/main" id="{350C59B4-E349-CAD0-91BE-813156C9D2AB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236693" y="1138001"/>
            <a:ext cx="5604981" cy="4579627"/>
          </a:xfrm>
        </p:spPr>
        <p:txBody>
          <a:bodyPr anchor="ctr">
            <a:noAutofit/>
          </a:bodyPr>
          <a:lstStyle>
            <a:lvl1pPr marL="0" indent="0" algn="ctr">
              <a:lnSpc>
                <a:spcPct val="150000"/>
              </a:lnSpc>
              <a:buNone/>
              <a:defRPr sz="3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33" y="4862739"/>
            <a:ext cx="2947894" cy="150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80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avec coins arrondis en diagonale 7">
            <a:extLst>
              <a:ext uri="{FF2B5EF4-FFF2-40B4-BE49-F238E27FC236}">
                <a16:creationId xmlns:a16="http://schemas.microsoft.com/office/drawing/2014/main" id="{CC108961-5011-5430-D169-5809CB7593BA}"/>
              </a:ext>
            </a:extLst>
          </p:cNvPr>
          <p:cNvSpPr/>
          <p:nvPr userDrawn="1"/>
        </p:nvSpPr>
        <p:spPr>
          <a:xfrm>
            <a:off x="200841" y="244366"/>
            <a:ext cx="11790318" cy="6369269"/>
          </a:xfrm>
          <a:prstGeom prst="round2DiagRect">
            <a:avLst>
              <a:gd name="adj1" fmla="val 635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9B5E195-8AA6-3AC1-77A1-0B03BF384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41" y="365126"/>
            <a:ext cx="11498317" cy="748972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D61C572E-7E4F-7D6B-02C3-93026B8D40C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6841" y="1296165"/>
            <a:ext cx="11498317" cy="517068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/>
            </a:lvl1pPr>
            <a:lvl2pPr>
              <a:lnSpc>
                <a:spcPct val="150000"/>
              </a:lnSpc>
              <a:defRPr sz="1800"/>
            </a:lvl2pPr>
            <a:lvl3pPr>
              <a:lnSpc>
                <a:spcPct val="150000"/>
              </a:lnSpc>
              <a:defRPr sz="1600"/>
            </a:lvl3pPr>
            <a:lvl4pPr>
              <a:lnSpc>
                <a:spcPct val="150000"/>
              </a:lnSpc>
              <a:defRPr sz="1400"/>
            </a:lvl4pPr>
            <a:lvl5pPr>
              <a:lnSpc>
                <a:spcPct val="150000"/>
              </a:lnSpc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823D5E74-AAFD-EE68-0BF3-AF6A2A7FD195}"/>
              </a:ext>
            </a:extLst>
          </p:cNvPr>
          <p:cNvSpPr txBox="1">
            <a:spLocks/>
          </p:cNvSpPr>
          <p:nvPr userDrawn="1"/>
        </p:nvSpPr>
        <p:spPr>
          <a:xfrm>
            <a:off x="9448800" y="64668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95213D-551C-436C-A8C6-3C6D3C24854B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552" y="260265"/>
            <a:ext cx="1241153" cy="46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43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A2E6EC-5DCE-BE45-4626-F467BD670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284D9A-9C4A-2D72-A215-E0A895774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C9451F-F9E2-BCED-B509-0A5E089DF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6845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EB95213D-551C-436C-A8C6-3C6D3C24854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 : avec coins arrondis en diagonale 6">
            <a:extLst>
              <a:ext uri="{FF2B5EF4-FFF2-40B4-BE49-F238E27FC236}">
                <a16:creationId xmlns:a16="http://schemas.microsoft.com/office/drawing/2014/main" id="{8097F187-27B3-737F-E3F8-8ABB4BE3249C}"/>
              </a:ext>
            </a:extLst>
          </p:cNvPr>
          <p:cNvSpPr/>
          <p:nvPr userDrawn="1"/>
        </p:nvSpPr>
        <p:spPr>
          <a:xfrm>
            <a:off x="200841" y="244365"/>
            <a:ext cx="11790318" cy="6369269"/>
          </a:xfrm>
          <a:prstGeom prst="round2DiagRect">
            <a:avLst>
              <a:gd name="adj1" fmla="val 635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552" y="260265"/>
            <a:ext cx="1241153" cy="46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32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avec coins arrondis en diagonale 6">
            <a:extLst>
              <a:ext uri="{FF2B5EF4-FFF2-40B4-BE49-F238E27FC236}">
                <a16:creationId xmlns:a16="http://schemas.microsoft.com/office/drawing/2014/main" id="{AB0CA924-3385-EA14-0DF0-9D38C1343976}"/>
              </a:ext>
            </a:extLst>
          </p:cNvPr>
          <p:cNvSpPr/>
          <p:nvPr userDrawn="1"/>
        </p:nvSpPr>
        <p:spPr>
          <a:xfrm>
            <a:off x="201985" y="244365"/>
            <a:ext cx="5604981" cy="6369269"/>
          </a:xfrm>
          <a:prstGeom prst="round2DiagRect">
            <a:avLst>
              <a:gd name="adj1" fmla="val 9651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EA2E6EC-5DCE-BE45-4626-F467BD670F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1798582" y="3049259"/>
            <a:ext cx="6369269" cy="759482"/>
          </a:xfrm>
        </p:spPr>
        <p:txBody>
          <a:bodyPr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CC77994E-202D-E482-5E1C-1379AC2A220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9448800" y="6483621"/>
            <a:ext cx="2743200" cy="365125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fld id="{EB95213D-551C-436C-A8C6-3C6D3C24854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3" name="Espace réservé du texte 32">
            <a:extLst>
              <a:ext uri="{FF2B5EF4-FFF2-40B4-BE49-F238E27FC236}">
                <a16:creationId xmlns:a16="http://schemas.microsoft.com/office/drawing/2014/main" id="{350C59B4-E349-CAD0-91BE-813156C9D2AB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236693" y="1138001"/>
            <a:ext cx="4073955" cy="630237"/>
          </a:xfrm>
        </p:spPr>
        <p:txBody>
          <a:bodyPr anchor="ctr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4" name="Espace réservé du texte 32">
            <a:extLst>
              <a:ext uri="{FF2B5EF4-FFF2-40B4-BE49-F238E27FC236}">
                <a16:creationId xmlns:a16="http://schemas.microsoft.com/office/drawing/2014/main" id="{51D8A58A-2675-BB1C-E219-6FF2EDFE916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0531366" y="1138001"/>
            <a:ext cx="1416607" cy="630237"/>
          </a:xfrm>
        </p:spPr>
        <p:txBody>
          <a:bodyPr anchor="ctr"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fr-FR" dirty="0"/>
              <a:t>Page</a:t>
            </a:r>
          </a:p>
        </p:txBody>
      </p:sp>
      <p:sp>
        <p:nvSpPr>
          <p:cNvPr id="35" name="Espace réservé du texte 32">
            <a:extLst>
              <a:ext uri="{FF2B5EF4-FFF2-40B4-BE49-F238E27FC236}">
                <a16:creationId xmlns:a16="http://schemas.microsoft.com/office/drawing/2014/main" id="{0DB3A25C-E390-A0B2-B440-E804287ACD8B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6236693" y="2124932"/>
            <a:ext cx="4073955" cy="630237"/>
          </a:xfrm>
        </p:spPr>
        <p:txBody>
          <a:bodyPr anchor="ctr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6" name="Espace réservé du texte 32">
            <a:extLst>
              <a:ext uri="{FF2B5EF4-FFF2-40B4-BE49-F238E27FC236}">
                <a16:creationId xmlns:a16="http://schemas.microsoft.com/office/drawing/2014/main" id="{144E9C98-C708-7165-1AFA-72DC03E49FB3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0531366" y="2124932"/>
            <a:ext cx="1416607" cy="630237"/>
          </a:xfrm>
        </p:spPr>
        <p:txBody>
          <a:bodyPr anchor="ctr"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fr-FR" dirty="0"/>
              <a:t>Page</a:t>
            </a:r>
          </a:p>
        </p:txBody>
      </p:sp>
      <p:sp>
        <p:nvSpPr>
          <p:cNvPr id="37" name="Espace réservé du texte 32">
            <a:extLst>
              <a:ext uri="{FF2B5EF4-FFF2-40B4-BE49-F238E27FC236}">
                <a16:creationId xmlns:a16="http://schemas.microsoft.com/office/drawing/2014/main" id="{8C37B454-C27E-E0BA-D64B-455B2C29721E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6236693" y="3110021"/>
            <a:ext cx="4073955" cy="630237"/>
          </a:xfrm>
        </p:spPr>
        <p:txBody>
          <a:bodyPr anchor="ctr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8" name="Espace réservé du texte 32">
            <a:extLst>
              <a:ext uri="{FF2B5EF4-FFF2-40B4-BE49-F238E27FC236}">
                <a16:creationId xmlns:a16="http://schemas.microsoft.com/office/drawing/2014/main" id="{1489C43C-D21E-7C63-6962-E8B7FF16AACB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10531366" y="3110021"/>
            <a:ext cx="1416607" cy="630237"/>
          </a:xfrm>
        </p:spPr>
        <p:txBody>
          <a:bodyPr anchor="ctr"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fr-FR" dirty="0"/>
              <a:t>Page</a:t>
            </a:r>
          </a:p>
        </p:txBody>
      </p:sp>
      <p:sp>
        <p:nvSpPr>
          <p:cNvPr id="39" name="Espace réservé du texte 32">
            <a:extLst>
              <a:ext uri="{FF2B5EF4-FFF2-40B4-BE49-F238E27FC236}">
                <a16:creationId xmlns:a16="http://schemas.microsoft.com/office/drawing/2014/main" id="{5554FE8F-7DA7-EA4C-DCCC-B5A65DAE2D43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6236693" y="4098688"/>
            <a:ext cx="4073955" cy="630237"/>
          </a:xfrm>
        </p:spPr>
        <p:txBody>
          <a:bodyPr anchor="ctr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0" name="Espace réservé du texte 32">
            <a:extLst>
              <a:ext uri="{FF2B5EF4-FFF2-40B4-BE49-F238E27FC236}">
                <a16:creationId xmlns:a16="http://schemas.microsoft.com/office/drawing/2014/main" id="{62ABA0B8-B1F3-A10E-4380-10CDCDA39B6E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10531366" y="4098688"/>
            <a:ext cx="1416607" cy="630237"/>
          </a:xfrm>
        </p:spPr>
        <p:txBody>
          <a:bodyPr anchor="ctr"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fr-FR" dirty="0"/>
              <a:t>Page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7206893F-B2F0-D189-C08F-88660016B37F}"/>
              </a:ext>
            </a:extLst>
          </p:cNvPr>
          <p:cNvGrpSpPr/>
          <p:nvPr userDrawn="1"/>
        </p:nvGrpSpPr>
        <p:grpSpPr>
          <a:xfrm>
            <a:off x="5472120" y="1139584"/>
            <a:ext cx="662551" cy="4578832"/>
            <a:chOff x="5472120" y="1033051"/>
            <a:chExt cx="662551" cy="4578832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4F9A3839-D36D-BA7A-2081-363415B36393}"/>
                </a:ext>
              </a:extLst>
            </p:cNvPr>
            <p:cNvSpPr/>
            <p:nvPr userDrawn="1"/>
          </p:nvSpPr>
          <p:spPr>
            <a:xfrm>
              <a:off x="5472120" y="1033051"/>
              <a:ext cx="655411" cy="63223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07DA1EB2-2F50-AF22-5BFC-7271173F4746}"/>
                </a:ext>
              </a:extLst>
            </p:cNvPr>
            <p:cNvSpPr/>
            <p:nvPr userDrawn="1"/>
          </p:nvSpPr>
          <p:spPr>
            <a:xfrm>
              <a:off x="5472120" y="2018399"/>
              <a:ext cx="655411" cy="63223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A396BEED-84A0-CFDC-3501-BAD1DB7DCFA4}"/>
                </a:ext>
              </a:extLst>
            </p:cNvPr>
            <p:cNvSpPr/>
            <p:nvPr userDrawn="1"/>
          </p:nvSpPr>
          <p:spPr>
            <a:xfrm>
              <a:off x="5472120" y="3005483"/>
              <a:ext cx="655411" cy="63223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DE14608D-CA9A-BCB8-0528-C9EA90836B17}"/>
                </a:ext>
              </a:extLst>
            </p:cNvPr>
            <p:cNvSpPr/>
            <p:nvPr userDrawn="1"/>
          </p:nvSpPr>
          <p:spPr>
            <a:xfrm>
              <a:off x="5472120" y="3992567"/>
              <a:ext cx="655411" cy="63223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2B3420D2-03F4-D2CC-03F1-D35D6AE50354}"/>
                </a:ext>
              </a:extLst>
            </p:cNvPr>
            <p:cNvSpPr/>
            <p:nvPr userDrawn="1"/>
          </p:nvSpPr>
          <p:spPr>
            <a:xfrm>
              <a:off x="5479260" y="4979651"/>
              <a:ext cx="655411" cy="63223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42" name="Espace réservé du texte 32">
            <a:extLst>
              <a:ext uri="{FF2B5EF4-FFF2-40B4-BE49-F238E27FC236}">
                <a16:creationId xmlns:a16="http://schemas.microsoft.com/office/drawing/2014/main" id="{D0ED5780-38B9-BC7E-3954-0A71D063D659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6236693" y="5086184"/>
            <a:ext cx="4073955" cy="630237"/>
          </a:xfrm>
        </p:spPr>
        <p:txBody>
          <a:bodyPr anchor="ctr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3" name="Espace réservé du texte 32">
            <a:extLst>
              <a:ext uri="{FF2B5EF4-FFF2-40B4-BE49-F238E27FC236}">
                <a16:creationId xmlns:a16="http://schemas.microsoft.com/office/drawing/2014/main" id="{950EF81D-144C-C71A-911C-8A0FA912FDF3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10531366" y="5086184"/>
            <a:ext cx="1416607" cy="630237"/>
          </a:xfrm>
        </p:spPr>
        <p:txBody>
          <a:bodyPr anchor="ctr"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fr-FR" dirty="0"/>
              <a:t>Page</a:t>
            </a:r>
          </a:p>
        </p:txBody>
      </p:sp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33" y="4862739"/>
            <a:ext cx="2947894" cy="150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15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avec coins arrondis en diagonale 6">
            <a:extLst>
              <a:ext uri="{FF2B5EF4-FFF2-40B4-BE49-F238E27FC236}">
                <a16:creationId xmlns:a16="http://schemas.microsoft.com/office/drawing/2014/main" id="{AB0CA924-3385-EA14-0DF0-9D38C1343976}"/>
              </a:ext>
            </a:extLst>
          </p:cNvPr>
          <p:cNvSpPr/>
          <p:nvPr userDrawn="1"/>
        </p:nvSpPr>
        <p:spPr>
          <a:xfrm>
            <a:off x="201985" y="244365"/>
            <a:ext cx="5604981" cy="6369269"/>
          </a:xfrm>
          <a:prstGeom prst="round2DiagRect">
            <a:avLst>
              <a:gd name="adj1" fmla="val 9651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EA2E6EC-5DCE-BE45-4626-F467BD670F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1798582" y="3049259"/>
            <a:ext cx="6369269" cy="759482"/>
          </a:xfrm>
        </p:spPr>
        <p:txBody>
          <a:bodyPr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CC77994E-202D-E482-5E1C-1379AC2A220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9448800" y="6483621"/>
            <a:ext cx="2743200" cy="365125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fld id="{EB95213D-551C-436C-A8C6-3C6D3C24854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3" name="Espace réservé du texte 32">
            <a:extLst>
              <a:ext uri="{FF2B5EF4-FFF2-40B4-BE49-F238E27FC236}">
                <a16:creationId xmlns:a16="http://schemas.microsoft.com/office/drawing/2014/main" id="{350C59B4-E349-CAD0-91BE-813156C9D2AB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236693" y="1138001"/>
            <a:ext cx="5604981" cy="4579627"/>
          </a:xfrm>
        </p:spPr>
        <p:txBody>
          <a:bodyPr anchor="ctr">
            <a:noAutofit/>
          </a:bodyPr>
          <a:lstStyle>
            <a:lvl1pPr marL="0" indent="0" algn="ctr">
              <a:lnSpc>
                <a:spcPct val="150000"/>
              </a:lnSpc>
              <a:buNone/>
              <a:defRPr sz="3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33" y="4862739"/>
            <a:ext cx="2947894" cy="150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30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avec coins arrondis en diagonale 7">
            <a:extLst>
              <a:ext uri="{FF2B5EF4-FFF2-40B4-BE49-F238E27FC236}">
                <a16:creationId xmlns:a16="http://schemas.microsoft.com/office/drawing/2014/main" id="{CC108961-5011-5430-D169-5809CB7593BA}"/>
              </a:ext>
            </a:extLst>
          </p:cNvPr>
          <p:cNvSpPr/>
          <p:nvPr userDrawn="1"/>
        </p:nvSpPr>
        <p:spPr>
          <a:xfrm>
            <a:off x="200841" y="244366"/>
            <a:ext cx="11790318" cy="6369269"/>
          </a:xfrm>
          <a:prstGeom prst="round2DiagRect">
            <a:avLst>
              <a:gd name="adj1" fmla="val 635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9B5E195-8AA6-3AC1-77A1-0B03BF384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41" y="365126"/>
            <a:ext cx="11498317" cy="748972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D61C572E-7E4F-7D6B-02C3-93026B8D40C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6841" y="1296165"/>
            <a:ext cx="11498317" cy="517068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/>
            </a:lvl1pPr>
            <a:lvl2pPr>
              <a:lnSpc>
                <a:spcPct val="150000"/>
              </a:lnSpc>
              <a:defRPr sz="1800"/>
            </a:lvl2pPr>
            <a:lvl3pPr>
              <a:lnSpc>
                <a:spcPct val="150000"/>
              </a:lnSpc>
              <a:defRPr sz="1600"/>
            </a:lvl3pPr>
            <a:lvl4pPr>
              <a:lnSpc>
                <a:spcPct val="150000"/>
              </a:lnSpc>
              <a:defRPr sz="1400"/>
            </a:lvl4pPr>
            <a:lvl5pPr>
              <a:lnSpc>
                <a:spcPct val="150000"/>
              </a:lnSpc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823D5E74-AAFD-EE68-0BF3-AF6A2A7FD195}"/>
              </a:ext>
            </a:extLst>
          </p:cNvPr>
          <p:cNvSpPr txBox="1">
            <a:spLocks/>
          </p:cNvSpPr>
          <p:nvPr userDrawn="1"/>
        </p:nvSpPr>
        <p:spPr>
          <a:xfrm>
            <a:off x="9448800" y="64668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95213D-551C-436C-A8C6-3C6D3C24854B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552" y="260265"/>
            <a:ext cx="1241153" cy="46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17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avec coins arrondis en diagonale 6">
            <a:extLst>
              <a:ext uri="{FF2B5EF4-FFF2-40B4-BE49-F238E27FC236}">
                <a16:creationId xmlns:a16="http://schemas.microsoft.com/office/drawing/2014/main" id="{AB0CA924-3385-EA14-0DF0-9D38C1343976}"/>
              </a:ext>
            </a:extLst>
          </p:cNvPr>
          <p:cNvSpPr/>
          <p:nvPr userDrawn="1"/>
        </p:nvSpPr>
        <p:spPr>
          <a:xfrm>
            <a:off x="201985" y="244365"/>
            <a:ext cx="5604981" cy="6369269"/>
          </a:xfrm>
          <a:prstGeom prst="round2DiagRect">
            <a:avLst>
              <a:gd name="adj1" fmla="val 9651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EA2E6EC-5DCE-BE45-4626-F467BD670F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1798582" y="3049259"/>
            <a:ext cx="6369269" cy="759482"/>
          </a:xfrm>
        </p:spPr>
        <p:txBody>
          <a:bodyPr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CC77994E-202D-E482-5E1C-1379AC2A220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9448800" y="6483621"/>
            <a:ext cx="2743200" cy="365125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fld id="{EB95213D-551C-436C-A8C6-3C6D3C24854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3" name="Espace réservé du texte 32">
            <a:extLst>
              <a:ext uri="{FF2B5EF4-FFF2-40B4-BE49-F238E27FC236}">
                <a16:creationId xmlns:a16="http://schemas.microsoft.com/office/drawing/2014/main" id="{350C59B4-E349-CAD0-91BE-813156C9D2AB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236693" y="1138001"/>
            <a:ext cx="5604981" cy="4579627"/>
          </a:xfrm>
        </p:spPr>
        <p:txBody>
          <a:bodyPr anchor="ctr">
            <a:noAutofit/>
          </a:bodyPr>
          <a:lstStyle>
            <a:lvl1pPr marL="0" indent="0" algn="ctr">
              <a:lnSpc>
                <a:spcPct val="150000"/>
              </a:lnSpc>
              <a:buNone/>
              <a:defRPr sz="3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33" y="4862739"/>
            <a:ext cx="2947894" cy="150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avec coins arrondis en diagonale 7">
            <a:extLst>
              <a:ext uri="{FF2B5EF4-FFF2-40B4-BE49-F238E27FC236}">
                <a16:creationId xmlns:a16="http://schemas.microsoft.com/office/drawing/2014/main" id="{CC108961-5011-5430-D169-5809CB7593BA}"/>
              </a:ext>
            </a:extLst>
          </p:cNvPr>
          <p:cNvSpPr/>
          <p:nvPr userDrawn="1"/>
        </p:nvSpPr>
        <p:spPr>
          <a:xfrm>
            <a:off x="200841" y="244366"/>
            <a:ext cx="11790318" cy="6369269"/>
          </a:xfrm>
          <a:prstGeom prst="round2DiagRect">
            <a:avLst>
              <a:gd name="adj1" fmla="val 635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9B5E195-8AA6-3AC1-77A1-0B03BF384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41" y="365126"/>
            <a:ext cx="11498317" cy="748972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D61C572E-7E4F-7D6B-02C3-93026B8D40C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6841" y="1296165"/>
            <a:ext cx="11498317" cy="517068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/>
            </a:lvl1pPr>
            <a:lvl2pPr>
              <a:lnSpc>
                <a:spcPct val="150000"/>
              </a:lnSpc>
              <a:defRPr sz="1800"/>
            </a:lvl2pPr>
            <a:lvl3pPr>
              <a:lnSpc>
                <a:spcPct val="150000"/>
              </a:lnSpc>
              <a:defRPr sz="1600"/>
            </a:lvl3pPr>
            <a:lvl4pPr>
              <a:lnSpc>
                <a:spcPct val="150000"/>
              </a:lnSpc>
              <a:defRPr sz="1400"/>
            </a:lvl4pPr>
            <a:lvl5pPr>
              <a:lnSpc>
                <a:spcPct val="150000"/>
              </a:lnSpc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823D5E74-AAFD-EE68-0BF3-AF6A2A7FD195}"/>
              </a:ext>
            </a:extLst>
          </p:cNvPr>
          <p:cNvSpPr txBox="1">
            <a:spLocks/>
          </p:cNvSpPr>
          <p:nvPr userDrawn="1"/>
        </p:nvSpPr>
        <p:spPr>
          <a:xfrm>
            <a:off x="9448800" y="64668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95213D-551C-436C-A8C6-3C6D3C24854B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552" y="260265"/>
            <a:ext cx="1241153" cy="46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34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avec coins arrondis en diagonale 6">
            <a:extLst>
              <a:ext uri="{FF2B5EF4-FFF2-40B4-BE49-F238E27FC236}">
                <a16:creationId xmlns:a16="http://schemas.microsoft.com/office/drawing/2014/main" id="{AB0CA924-3385-EA14-0DF0-9D38C1343976}"/>
              </a:ext>
            </a:extLst>
          </p:cNvPr>
          <p:cNvSpPr/>
          <p:nvPr userDrawn="1"/>
        </p:nvSpPr>
        <p:spPr>
          <a:xfrm>
            <a:off x="201985" y="244365"/>
            <a:ext cx="5604981" cy="6369269"/>
          </a:xfrm>
          <a:prstGeom prst="round2DiagRect">
            <a:avLst>
              <a:gd name="adj1" fmla="val 9651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EA2E6EC-5DCE-BE45-4626-F467BD670F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1798582" y="3049259"/>
            <a:ext cx="6369269" cy="759482"/>
          </a:xfrm>
        </p:spPr>
        <p:txBody>
          <a:bodyPr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CC77994E-202D-E482-5E1C-1379AC2A220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9448800" y="6483621"/>
            <a:ext cx="2743200" cy="365125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fld id="{EB95213D-551C-436C-A8C6-3C6D3C24854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3" name="Espace réservé du texte 32">
            <a:extLst>
              <a:ext uri="{FF2B5EF4-FFF2-40B4-BE49-F238E27FC236}">
                <a16:creationId xmlns:a16="http://schemas.microsoft.com/office/drawing/2014/main" id="{350C59B4-E349-CAD0-91BE-813156C9D2AB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236693" y="1138001"/>
            <a:ext cx="5604981" cy="4579627"/>
          </a:xfrm>
        </p:spPr>
        <p:txBody>
          <a:bodyPr anchor="ctr">
            <a:noAutofit/>
          </a:bodyPr>
          <a:lstStyle>
            <a:lvl1pPr marL="0" indent="0" algn="ctr">
              <a:lnSpc>
                <a:spcPct val="150000"/>
              </a:lnSpc>
              <a:buNone/>
              <a:defRPr sz="3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33" y="4862739"/>
            <a:ext cx="2947894" cy="150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3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avec coins arrondis en diagonale 7">
            <a:extLst>
              <a:ext uri="{FF2B5EF4-FFF2-40B4-BE49-F238E27FC236}">
                <a16:creationId xmlns:a16="http://schemas.microsoft.com/office/drawing/2014/main" id="{CC108961-5011-5430-D169-5809CB7593BA}"/>
              </a:ext>
            </a:extLst>
          </p:cNvPr>
          <p:cNvSpPr/>
          <p:nvPr userDrawn="1"/>
        </p:nvSpPr>
        <p:spPr>
          <a:xfrm>
            <a:off x="200841" y="244366"/>
            <a:ext cx="11790318" cy="6369269"/>
          </a:xfrm>
          <a:prstGeom prst="round2DiagRect">
            <a:avLst>
              <a:gd name="adj1" fmla="val 635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9B5E195-8AA6-3AC1-77A1-0B03BF384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41" y="365126"/>
            <a:ext cx="11498317" cy="748972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D61C572E-7E4F-7D6B-02C3-93026B8D40C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6841" y="1296165"/>
            <a:ext cx="11498317" cy="517068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/>
            </a:lvl1pPr>
            <a:lvl2pPr>
              <a:lnSpc>
                <a:spcPct val="150000"/>
              </a:lnSpc>
              <a:defRPr sz="1800"/>
            </a:lvl2pPr>
            <a:lvl3pPr>
              <a:lnSpc>
                <a:spcPct val="150000"/>
              </a:lnSpc>
              <a:defRPr sz="1600"/>
            </a:lvl3pPr>
            <a:lvl4pPr>
              <a:lnSpc>
                <a:spcPct val="150000"/>
              </a:lnSpc>
              <a:defRPr sz="1400"/>
            </a:lvl4pPr>
            <a:lvl5pPr>
              <a:lnSpc>
                <a:spcPct val="150000"/>
              </a:lnSpc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823D5E74-AAFD-EE68-0BF3-AF6A2A7FD195}"/>
              </a:ext>
            </a:extLst>
          </p:cNvPr>
          <p:cNvSpPr txBox="1">
            <a:spLocks/>
          </p:cNvSpPr>
          <p:nvPr userDrawn="1"/>
        </p:nvSpPr>
        <p:spPr>
          <a:xfrm>
            <a:off x="9448800" y="64668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95213D-551C-436C-A8C6-3C6D3C24854B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552" y="260265"/>
            <a:ext cx="1241153" cy="46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17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avec coins arrondis en diagonale 6">
            <a:extLst>
              <a:ext uri="{FF2B5EF4-FFF2-40B4-BE49-F238E27FC236}">
                <a16:creationId xmlns:a16="http://schemas.microsoft.com/office/drawing/2014/main" id="{AB0CA924-3385-EA14-0DF0-9D38C1343976}"/>
              </a:ext>
            </a:extLst>
          </p:cNvPr>
          <p:cNvSpPr/>
          <p:nvPr userDrawn="1"/>
        </p:nvSpPr>
        <p:spPr>
          <a:xfrm>
            <a:off x="201985" y="244365"/>
            <a:ext cx="5604981" cy="6369269"/>
          </a:xfrm>
          <a:prstGeom prst="round2DiagRect">
            <a:avLst>
              <a:gd name="adj1" fmla="val 9651"/>
              <a:gd name="adj2" fmla="val 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EA2E6EC-5DCE-BE45-4626-F467BD670F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1798582" y="3049259"/>
            <a:ext cx="6369269" cy="759482"/>
          </a:xfrm>
        </p:spPr>
        <p:txBody>
          <a:bodyPr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CC77994E-202D-E482-5E1C-1379AC2A220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9448800" y="6483621"/>
            <a:ext cx="2743200" cy="365125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fld id="{EB95213D-551C-436C-A8C6-3C6D3C24854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3" name="Espace réservé du texte 32">
            <a:extLst>
              <a:ext uri="{FF2B5EF4-FFF2-40B4-BE49-F238E27FC236}">
                <a16:creationId xmlns:a16="http://schemas.microsoft.com/office/drawing/2014/main" id="{350C59B4-E349-CAD0-91BE-813156C9D2AB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236693" y="1138001"/>
            <a:ext cx="5604981" cy="4579627"/>
          </a:xfrm>
        </p:spPr>
        <p:txBody>
          <a:bodyPr anchor="ctr">
            <a:noAutofit/>
          </a:bodyPr>
          <a:lstStyle>
            <a:lvl1pPr marL="0" indent="0" algn="ctr">
              <a:lnSpc>
                <a:spcPct val="150000"/>
              </a:lnSpc>
              <a:buNone/>
              <a:defRPr sz="3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33" y="4862739"/>
            <a:ext cx="2947894" cy="150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9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E1F6A9E-F5F2-ECF3-84F4-4DB49A506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6569D4E-88AA-3DB4-7B25-BB2ED7EDC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93BE74-CFE9-DBED-3029-5040EDB303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8893EE-14A2-4B4F-ABCC-1B7B69770267}" type="datetime1">
              <a:rPr lang="fr-FR" smtClean="0"/>
              <a:t>21/05/2025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965E45-BFFA-AD29-05B0-AB14247F4B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21BF32-01D0-761F-2CC5-1F6C06216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95213D-551C-436C-A8C6-3C6D3C2485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4099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9" r:id="rId2"/>
    <p:sldLayoutId id="2147483676" r:id="rId3"/>
    <p:sldLayoutId id="2147483670" r:id="rId4"/>
    <p:sldLayoutId id="2147483677" r:id="rId5"/>
    <p:sldLayoutId id="2147483671" r:id="rId6"/>
    <p:sldLayoutId id="2147483678" r:id="rId7"/>
    <p:sldLayoutId id="2147483672" r:id="rId8"/>
    <p:sldLayoutId id="2147483679" r:id="rId9"/>
    <p:sldLayoutId id="2147483673" r:id="rId10"/>
    <p:sldLayoutId id="2147483680" r:id="rId11"/>
    <p:sldLayoutId id="2147483674" r:id="rId12"/>
    <p:sldLayoutId id="2147483681" r:id="rId13"/>
    <p:sldLayoutId id="2147483675" r:id="rId14"/>
    <p:sldLayoutId id="2147483663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9" Type="http://schemas.openxmlformats.org/officeDocument/2006/relationships/image" Target="../media/image68.png"/><Relationship Id="rId21" Type="http://schemas.openxmlformats.org/officeDocument/2006/relationships/image" Target="../media/image50.png"/><Relationship Id="rId34" Type="http://schemas.openxmlformats.org/officeDocument/2006/relationships/image" Target="../media/image63.png"/><Relationship Id="rId42" Type="http://schemas.openxmlformats.org/officeDocument/2006/relationships/image" Target="../media/image70.png"/><Relationship Id="rId7" Type="http://schemas.openxmlformats.org/officeDocument/2006/relationships/image" Target="../media/image40.png"/><Relationship Id="rId2" Type="http://schemas.openxmlformats.org/officeDocument/2006/relationships/image" Target="../media/image36.jpeg"/><Relationship Id="rId16" Type="http://schemas.openxmlformats.org/officeDocument/2006/relationships/image" Target="../media/image45.jpeg"/><Relationship Id="rId29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svg"/><Relationship Id="rId11" Type="http://schemas.openxmlformats.org/officeDocument/2006/relationships/image" Target="../media/image42.png"/><Relationship Id="rId24" Type="http://schemas.openxmlformats.org/officeDocument/2006/relationships/image" Target="../media/image53.png"/><Relationship Id="rId32" Type="http://schemas.openxmlformats.org/officeDocument/2006/relationships/image" Target="../media/image61.png"/><Relationship Id="rId37" Type="http://schemas.openxmlformats.org/officeDocument/2006/relationships/image" Target="../media/image66.jpeg"/><Relationship Id="rId40" Type="http://schemas.openxmlformats.org/officeDocument/2006/relationships/image" Target="../media/image69.png"/><Relationship Id="rId45" Type="http://schemas.openxmlformats.org/officeDocument/2006/relationships/image" Target="../media/image72.png"/><Relationship Id="rId5" Type="http://schemas.openxmlformats.org/officeDocument/2006/relationships/image" Target="../media/image39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28" Type="http://schemas.openxmlformats.org/officeDocument/2006/relationships/image" Target="../media/image57.jpeg"/><Relationship Id="rId36" Type="http://schemas.openxmlformats.org/officeDocument/2006/relationships/image" Target="../media/image65.png"/><Relationship Id="rId10" Type="http://schemas.openxmlformats.org/officeDocument/2006/relationships/image" Target="../media/image47.svg"/><Relationship Id="rId19" Type="http://schemas.openxmlformats.org/officeDocument/2006/relationships/image" Target="../media/image48.jpeg"/><Relationship Id="rId31" Type="http://schemas.openxmlformats.org/officeDocument/2006/relationships/image" Target="../media/image60.png"/><Relationship Id="rId44" Type="http://schemas.openxmlformats.org/officeDocument/2006/relationships/image" Target="../media/image30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Relationship Id="rId14" Type="http://schemas.openxmlformats.org/officeDocument/2006/relationships/image" Target="../media/image51.svg"/><Relationship Id="rId22" Type="http://schemas.openxmlformats.org/officeDocument/2006/relationships/image" Target="../media/image51.png"/><Relationship Id="rId27" Type="http://schemas.openxmlformats.org/officeDocument/2006/relationships/image" Target="../media/image56.png"/><Relationship Id="rId30" Type="http://schemas.openxmlformats.org/officeDocument/2006/relationships/image" Target="../media/image59.png"/><Relationship Id="rId35" Type="http://schemas.openxmlformats.org/officeDocument/2006/relationships/image" Target="../media/image64.png"/><Relationship Id="rId43" Type="http://schemas.openxmlformats.org/officeDocument/2006/relationships/image" Target="../media/image71.png"/><Relationship Id="rId8" Type="http://schemas.openxmlformats.org/officeDocument/2006/relationships/image" Target="../media/image45.svg"/><Relationship Id="rId3" Type="http://schemas.openxmlformats.org/officeDocument/2006/relationships/image" Target="../media/image37.png"/><Relationship Id="rId12" Type="http://schemas.openxmlformats.org/officeDocument/2006/relationships/image" Target="../media/image49.svg"/><Relationship Id="rId17" Type="http://schemas.openxmlformats.org/officeDocument/2006/relationships/image" Target="../media/image46.jpeg"/><Relationship Id="rId25" Type="http://schemas.openxmlformats.org/officeDocument/2006/relationships/image" Target="../media/image54.png"/><Relationship Id="rId33" Type="http://schemas.openxmlformats.org/officeDocument/2006/relationships/image" Target="../media/image62.png"/><Relationship Id="rId38" Type="http://schemas.openxmlformats.org/officeDocument/2006/relationships/image" Target="../media/image67.png"/><Relationship Id="rId46" Type="http://schemas.openxmlformats.org/officeDocument/2006/relationships/image" Target="../media/image73.png"/><Relationship Id="rId20" Type="http://schemas.openxmlformats.org/officeDocument/2006/relationships/image" Target="../media/image49.jpeg"/><Relationship Id="rId4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EB31B1EC-F8A3-82E6-FCC4-3E41FFC4FD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851939"/>
            <a:ext cx="9144000" cy="899648"/>
          </a:xfrm>
        </p:spPr>
        <p:txBody>
          <a:bodyPr/>
          <a:lstStyle/>
          <a:p>
            <a:r>
              <a:rPr lang="fr-FR" dirty="0"/>
              <a:t>L’Institut Alain </a:t>
            </a:r>
            <a:r>
              <a:rPr lang="fr-FR" dirty="0" err="1"/>
              <a:t>Cribier</a:t>
            </a:r>
            <a:endParaRPr lang="fr-FR" dirty="0"/>
          </a:p>
        </p:txBody>
      </p:sp>
      <p:sp>
        <p:nvSpPr>
          <p:cNvPr id="6" name="Sous-titre 5">
            <a:extLst>
              <a:ext uri="{FF2B5EF4-FFF2-40B4-BE49-F238E27FC236}">
                <a16:creationId xmlns:a16="http://schemas.microsoft.com/office/drawing/2014/main" id="{13F6E910-F67A-70E3-1DF4-1E5DABB83F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780" y="3739896"/>
            <a:ext cx="10378439" cy="1179611"/>
          </a:xfrm>
        </p:spPr>
        <p:txBody>
          <a:bodyPr anchor="ctr">
            <a:normAutofit/>
          </a:bodyPr>
          <a:lstStyle/>
          <a:p>
            <a:r>
              <a:rPr lang="fr-FR" sz="2400" b="1" dirty="0" err="1"/>
              <a:t>Eric</a:t>
            </a:r>
            <a:r>
              <a:rPr lang="fr-FR" sz="2400" b="1" dirty="0"/>
              <a:t> DURAND</a:t>
            </a:r>
          </a:p>
        </p:txBody>
      </p:sp>
    </p:spTree>
    <p:extLst>
      <p:ext uri="{BB962C8B-B14F-4D97-AF65-F5344CB8AC3E}">
        <p14:creationId xmlns:p14="http://schemas.microsoft.com/office/powerpoint/2010/main" val="1492379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56320-2D47-E726-239C-E69CFA27A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333BD7D3-C99E-23F3-C907-0618FDEDEC8E}"/>
              </a:ext>
            </a:extLst>
          </p:cNvPr>
          <p:cNvSpPr txBox="1">
            <a:spLocks/>
          </p:cNvSpPr>
          <p:nvPr/>
        </p:nvSpPr>
        <p:spPr>
          <a:xfrm>
            <a:off x="346841" y="316452"/>
            <a:ext cx="11498317" cy="7489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Création d’un parcours de soins dédié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49D0ADD-94E1-0353-06A2-AABE11B2D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085" y="2101090"/>
            <a:ext cx="1556548" cy="103594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40EED2A-A75F-FD31-2EF5-FBE84CE7A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302" y="2339841"/>
            <a:ext cx="1987180" cy="55844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3B73BF5-1B92-47F4-D6F2-A1C185B77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9858" y="2569648"/>
            <a:ext cx="1578528" cy="57285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8F59461-E229-A8FD-2BF3-2250670C4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5169" y="1537816"/>
            <a:ext cx="1557832" cy="10368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813CDAE-E927-CB43-8046-53063201C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8515" y="1727938"/>
            <a:ext cx="1536429" cy="65655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9C5C922-3F8E-F964-32C7-DFC4B304D0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9652" y="2569648"/>
            <a:ext cx="518101" cy="70064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F972466-D9EE-C10C-7B50-BA858AD83A6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137" b="19318"/>
          <a:stretch/>
        </p:blipFill>
        <p:spPr>
          <a:xfrm>
            <a:off x="8212442" y="2628782"/>
            <a:ext cx="1020287" cy="57693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7C72520-21B2-FCCB-EBA1-9A7CF99C8E20}"/>
              </a:ext>
            </a:extLst>
          </p:cNvPr>
          <p:cNvSpPr/>
          <p:nvPr/>
        </p:nvSpPr>
        <p:spPr>
          <a:xfrm>
            <a:off x="1052625" y="4093534"/>
            <a:ext cx="4380614" cy="20776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Objectif :  Offrir une </a:t>
            </a:r>
            <a:r>
              <a:rPr lang="fr-FR" b="1" dirty="0">
                <a:solidFill>
                  <a:schemeClr val="tx1"/>
                </a:solidFill>
              </a:rPr>
              <a:t>filière unique </a:t>
            </a:r>
            <a:r>
              <a:rPr lang="fr-FR" dirty="0">
                <a:solidFill>
                  <a:schemeClr val="tx1"/>
                </a:solidFill>
              </a:rPr>
              <a:t>en France et </a:t>
            </a:r>
            <a:r>
              <a:rPr lang="fr-FR" b="1" dirty="0">
                <a:solidFill>
                  <a:schemeClr val="tx1"/>
                </a:solidFill>
              </a:rPr>
              <a:t>innovante</a:t>
            </a:r>
            <a:r>
              <a:rPr lang="fr-FR" dirty="0">
                <a:solidFill>
                  <a:schemeClr val="tx1"/>
                </a:solidFill>
              </a:rPr>
              <a:t> aux patients de la région atteints d’une cardiopathie structurelle</a:t>
            </a:r>
          </a:p>
          <a:p>
            <a:pPr algn="just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449323-78A0-3D42-2044-B5356EC09CA3}"/>
              </a:ext>
            </a:extLst>
          </p:cNvPr>
          <p:cNvSpPr/>
          <p:nvPr/>
        </p:nvSpPr>
        <p:spPr>
          <a:xfrm>
            <a:off x="1164354" y="5326910"/>
            <a:ext cx="1949948" cy="712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Validée en 2023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E91305-6C5B-9572-C2D3-8992CE17582B}"/>
              </a:ext>
            </a:extLst>
          </p:cNvPr>
          <p:cNvSpPr/>
          <p:nvPr/>
        </p:nvSpPr>
        <p:spPr>
          <a:xfrm>
            <a:off x="3298796" y="5326909"/>
            <a:ext cx="1949948" cy="712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Unité publique-privée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7FAC34E-2F91-A902-E73B-EAD38B4C4B57}"/>
              </a:ext>
            </a:extLst>
          </p:cNvPr>
          <p:cNvSpPr/>
          <p:nvPr/>
        </p:nvSpPr>
        <p:spPr>
          <a:xfrm>
            <a:off x="1052625" y="3472313"/>
            <a:ext cx="4380614" cy="558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Unité médico-chirurgicale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60B9929-0D5F-DEC4-57EA-BE46F1237F50}"/>
              </a:ext>
            </a:extLst>
          </p:cNvPr>
          <p:cNvSpPr/>
          <p:nvPr/>
        </p:nvSpPr>
        <p:spPr>
          <a:xfrm>
            <a:off x="6758763" y="4093534"/>
            <a:ext cx="4380614" cy="20776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Objectif :  </a:t>
            </a:r>
            <a:r>
              <a:rPr lang="fr-FR" b="1" dirty="0">
                <a:solidFill>
                  <a:schemeClr val="tx1"/>
                </a:solidFill>
              </a:rPr>
              <a:t>Optimisation </a:t>
            </a:r>
            <a:r>
              <a:rPr lang="fr-FR" dirty="0">
                <a:solidFill>
                  <a:schemeClr val="tx1"/>
                </a:solidFill>
              </a:rPr>
              <a:t>du parcours patient TAVI</a:t>
            </a:r>
          </a:p>
          <a:p>
            <a:pPr algn="just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6E67D2-0DEE-4B9E-B2AA-32C871D06096}"/>
              </a:ext>
            </a:extLst>
          </p:cNvPr>
          <p:cNvSpPr/>
          <p:nvPr/>
        </p:nvSpPr>
        <p:spPr>
          <a:xfrm>
            <a:off x="6870492" y="5018559"/>
            <a:ext cx="1949948" cy="712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Initié en 2020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Validé en 2025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39483E7-43CD-D857-9F0F-316E36BB1FE9}"/>
              </a:ext>
            </a:extLst>
          </p:cNvPr>
          <p:cNvSpPr/>
          <p:nvPr/>
        </p:nvSpPr>
        <p:spPr>
          <a:xfrm>
            <a:off x="9004934" y="5018558"/>
            <a:ext cx="1949948" cy="712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Issu des travaux RHU et FHU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677C523-8222-A032-45C2-AB83CB3B5144}"/>
              </a:ext>
            </a:extLst>
          </p:cNvPr>
          <p:cNvSpPr/>
          <p:nvPr/>
        </p:nvSpPr>
        <p:spPr>
          <a:xfrm>
            <a:off x="6758763" y="3472313"/>
            <a:ext cx="4380614" cy="558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Article 51 – Projet </a:t>
            </a:r>
            <a:r>
              <a:rPr lang="fr-FR" sz="2000" b="1" dirty="0" err="1">
                <a:solidFill>
                  <a:schemeClr val="accent4">
                    <a:lumMod val="75000"/>
                  </a:schemeClr>
                </a:solidFill>
              </a:rPr>
              <a:t>OPéRA</a:t>
            </a:r>
            <a:endParaRPr lang="fr-FR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816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lèche : droite 3">
            <a:extLst>
              <a:ext uri="{FF2B5EF4-FFF2-40B4-BE49-F238E27FC236}">
                <a16:creationId xmlns:a16="http://schemas.microsoft.com/office/drawing/2014/main" id="{A2A5650A-58A0-A520-1068-ECCA553A5E69}"/>
              </a:ext>
            </a:extLst>
          </p:cNvPr>
          <p:cNvSpPr/>
          <p:nvPr/>
        </p:nvSpPr>
        <p:spPr>
          <a:xfrm>
            <a:off x="363495" y="3009326"/>
            <a:ext cx="11541603" cy="191851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6178597" y="2236963"/>
            <a:ext cx="1468415" cy="1726040"/>
            <a:chOff x="6433381" y="2236963"/>
            <a:chExt cx="1468415" cy="1726040"/>
          </a:xfrm>
        </p:grpSpPr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BA4113FA-5685-E5DD-0EA0-7833A1BA2923}"/>
                </a:ext>
              </a:extLst>
            </p:cNvPr>
            <p:cNvCxnSpPr>
              <a:cxnSpLocks/>
            </p:cNvCxnSpPr>
            <p:nvPr/>
          </p:nvCxnSpPr>
          <p:spPr>
            <a:xfrm>
              <a:off x="7160567" y="3073522"/>
              <a:ext cx="2558" cy="504000"/>
            </a:xfrm>
            <a:prstGeom prst="line">
              <a:avLst/>
            </a:prstGeom>
            <a:noFill/>
            <a:ln w="38100" cap="flat" cmpd="sng" algn="ctr">
              <a:solidFill>
                <a:srgbClr val="17419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866E472-8178-B5E0-FB5B-BC1B1669264E}"/>
                </a:ext>
              </a:extLst>
            </p:cNvPr>
            <p:cNvSpPr/>
            <p:nvPr/>
          </p:nvSpPr>
          <p:spPr>
            <a:xfrm>
              <a:off x="6433382" y="2236963"/>
              <a:ext cx="1468414" cy="720000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Labélisation de la FHU </a:t>
              </a:r>
              <a:r>
                <a:rPr kumimoji="0" lang="fr-FR" sz="1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Remod</a:t>
              </a: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-VHF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9897B17-5B06-C75C-464B-E09032F57BDA}"/>
                </a:ext>
              </a:extLst>
            </p:cNvPr>
            <p:cNvSpPr/>
            <p:nvPr/>
          </p:nvSpPr>
          <p:spPr>
            <a:xfrm>
              <a:off x="6433381" y="3535657"/>
              <a:ext cx="1468414" cy="427346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174195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2015</a:t>
              </a: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7472607" y="2236963"/>
            <a:ext cx="1493085" cy="1726040"/>
            <a:chOff x="7971391" y="2236963"/>
            <a:chExt cx="1493085" cy="1726040"/>
          </a:xfrm>
        </p:grpSpPr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73DE59C5-8473-C818-370A-57105F65A3EA}"/>
                </a:ext>
              </a:extLst>
            </p:cNvPr>
            <p:cNvCxnSpPr>
              <a:cxnSpLocks/>
            </p:cNvCxnSpPr>
            <p:nvPr/>
          </p:nvCxnSpPr>
          <p:spPr>
            <a:xfrm>
              <a:off x="8724630" y="3073522"/>
              <a:ext cx="0" cy="504000"/>
            </a:xfrm>
            <a:prstGeom prst="line">
              <a:avLst/>
            </a:prstGeom>
            <a:noFill/>
            <a:ln w="38100" cap="flat" cmpd="sng" algn="ctr">
              <a:solidFill>
                <a:srgbClr val="17419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382107E-BA69-F57B-B689-4742E26E6ED8}"/>
                </a:ext>
              </a:extLst>
            </p:cNvPr>
            <p:cNvSpPr/>
            <p:nvPr/>
          </p:nvSpPr>
          <p:spPr>
            <a:xfrm>
              <a:off x="7984784" y="2236963"/>
              <a:ext cx="1479692" cy="720000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Projet RHU STOP-AS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65B2504-D7B0-AF3B-A0B4-82435FF636FD}"/>
                </a:ext>
              </a:extLst>
            </p:cNvPr>
            <p:cNvSpPr/>
            <p:nvPr/>
          </p:nvSpPr>
          <p:spPr>
            <a:xfrm>
              <a:off x="7971391" y="3535657"/>
              <a:ext cx="1468414" cy="427346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174195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2017</a:t>
              </a: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8702940" y="2236963"/>
            <a:ext cx="1648487" cy="1726040"/>
            <a:chOff x="8702940" y="2236963"/>
            <a:chExt cx="1648487" cy="1726040"/>
          </a:xfrm>
        </p:grpSpPr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6A9BBDF7-9CC3-2F0F-50E8-576483CC33A1}"/>
                </a:ext>
              </a:extLst>
            </p:cNvPr>
            <p:cNvCxnSpPr>
              <a:cxnSpLocks/>
            </p:cNvCxnSpPr>
            <p:nvPr/>
          </p:nvCxnSpPr>
          <p:spPr>
            <a:xfrm>
              <a:off x="9527184" y="3073522"/>
              <a:ext cx="1" cy="504000"/>
            </a:xfrm>
            <a:prstGeom prst="line">
              <a:avLst/>
            </a:prstGeom>
            <a:noFill/>
            <a:ln w="38100" cap="flat" cmpd="sng" algn="ctr">
              <a:solidFill>
                <a:srgbClr val="17419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CE66D7D-0CAD-057E-14C1-A1558D3086DC}"/>
                </a:ext>
              </a:extLst>
            </p:cNvPr>
            <p:cNvSpPr/>
            <p:nvPr/>
          </p:nvSpPr>
          <p:spPr>
            <a:xfrm>
              <a:off x="8702940" y="2236963"/>
              <a:ext cx="1648487" cy="720000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36000" r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Poursuite du réseau avec la FHU CARNAVAL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7DC3608-1504-8342-EF76-459CE58A1996}"/>
                </a:ext>
              </a:extLst>
            </p:cNvPr>
            <p:cNvSpPr/>
            <p:nvPr/>
          </p:nvSpPr>
          <p:spPr>
            <a:xfrm>
              <a:off x="8792977" y="3535657"/>
              <a:ext cx="1468414" cy="427346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174195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2021</a:t>
              </a:r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6946" y="2236963"/>
            <a:ext cx="1808099" cy="1726040"/>
            <a:chOff x="6946" y="2236963"/>
            <a:chExt cx="1808099" cy="1726040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7A48D3E-700B-C6EE-602C-02EB4443847A}"/>
                </a:ext>
              </a:extLst>
            </p:cNvPr>
            <p:cNvSpPr/>
            <p:nvPr/>
          </p:nvSpPr>
          <p:spPr>
            <a:xfrm>
              <a:off x="6946" y="2236963"/>
              <a:ext cx="1808099" cy="72000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Dilatation aortique par ballonnet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F7260F8-E95A-ACD4-ECB9-EEE16A8CA1FE}"/>
                </a:ext>
              </a:extLst>
            </p:cNvPr>
            <p:cNvSpPr/>
            <p:nvPr/>
          </p:nvSpPr>
          <p:spPr>
            <a:xfrm>
              <a:off x="363495" y="3535657"/>
              <a:ext cx="1109817" cy="427346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174195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1985</a:t>
              </a:r>
            </a:p>
          </p:txBody>
        </p:sp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2A368668-D633-3ED3-639D-01750526C43E}"/>
                </a:ext>
              </a:extLst>
            </p:cNvPr>
            <p:cNvCxnSpPr>
              <a:cxnSpLocks/>
            </p:cNvCxnSpPr>
            <p:nvPr/>
          </p:nvCxnSpPr>
          <p:spPr>
            <a:xfrm>
              <a:off x="914547" y="3073522"/>
              <a:ext cx="0" cy="504000"/>
            </a:xfrm>
            <a:prstGeom prst="line">
              <a:avLst/>
            </a:prstGeom>
            <a:noFill/>
            <a:ln w="38100" cap="flat" cmpd="sng" algn="ctr">
              <a:solidFill>
                <a:srgbClr val="17419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</p:cxnSp>
      </p:grpSp>
      <p:grpSp>
        <p:nvGrpSpPr>
          <p:cNvPr id="6" name="Groupe 5"/>
          <p:cNvGrpSpPr/>
          <p:nvPr/>
        </p:nvGrpSpPr>
        <p:grpSpPr>
          <a:xfrm>
            <a:off x="3365491" y="2236963"/>
            <a:ext cx="1764850" cy="1726040"/>
            <a:chOff x="3168129" y="2236963"/>
            <a:chExt cx="1764850" cy="1726040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4A90DF4-133C-386C-067D-A7E0CA4996E5}"/>
                </a:ext>
              </a:extLst>
            </p:cNvPr>
            <p:cNvSpPr/>
            <p:nvPr/>
          </p:nvSpPr>
          <p:spPr>
            <a:xfrm>
              <a:off x="3304202" y="3535657"/>
              <a:ext cx="1468414" cy="427346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174195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1999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FA0F745F-4205-DD68-9693-DCFA0600B877}"/>
                </a:ext>
              </a:extLst>
            </p:cNvPr>
            <p:cNvSpPr/>
            <p:nvPr/>
          </p:nvSpPr>
          <p:spPr>
            <a:xfrm>
              <a:off x="3168129" y="2236963"/>
              <a:ext cx="1764850" cy="720000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Labélisation de l’unité Inserm U1096</a:t>
              </a:r>
            </a:p>
          </p:txBody>
        </p:sp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EAE64E3A-245A-6B9A-D17E-209C9B36E577}"/>
                </a:ext>
              </a:extLst>
            </p:cNvPr>
            <p:cNvCxnSpPr>
              <a:cxnSpLocks/>
            </p:cNvCxnSpPr>
            <p:nvPr/>
          </p:nvCxnSpPr>
          <p:spPr>
            <a:xfrm>
              <a:off x="4037557" y="3073522"/>
              <a:ext cx="0" cy="504000"/>
            </a:xfrm>
            <a:prstGeom prst="line">
              <a:avLst/>
            </a:prstGeom>
            <a:noFill/>
            <a:ln w="38100" cap="flat" cmpd="sng" algn="ctr">
              <a:solidFill>
                <a:srgbClr val="17419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</p:cxnSp>
      </p:grpSp>
      <p:grpSp>
        <p:nvGrpSpPr>
          <p:cNvPr id="5" name="Groupe 4"/>
          <p:cNvGrpSpPr/>
          <p:nvPr/>
        </p:nvGrpSpPr>
        <p:grpSpPr>
          <a:xfrm>
            <a:off x="1524860" y="2236963"/>
            <a:ext cx="2130816" cy="1726040"/>
            <a:chOff x="1332118" y="2236963"/>
            <a:chExt cx="2130816" cy="1726040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CB9D7D3-D396-4697-5AFF-FF32DE18ECE0}"/>
                </a:ext>
              </a:extLst>
            </p:cNvPr>
            <p:cNvSpPr/>
            <p:nvPr/>
          </p:nvSpPr>
          <p:spPr>
            <a:xfrm>
              <a:off x="1332118" y="2236963"/>
              <a:ext cx="2130816" cy="72000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Commissurotome</a:t>
              </a: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 mitral percutané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E46AFE7-90E5-6257-C3AA-DFBC22B541C8}"/>
                </a:ext>
              </a:extLst>
            </p:cNvPr>
            <p:cNvSpPr/>
            <p:nvPr/>
          </p:nvSpPr>
          <p:spPr>
            <a:xfrm>
              <a:off x="1723665" y="3535657"/>
              <a:ext cx="1468414" cy="427346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174195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1996</a:t>
              </a:r>
            </a:p>
          </p:txBody>
        </p: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2A368668-D633-3ED3-639D-01750526C43E}"/>
                </a:ext>
              </a:extLst>
            </p:cNvPr>
            <p:cNvCxnSpPr>
              <a:cxnSpLocks/>
            </p:cNvCxnSpPr>
            <p:nvPr/>
          </p:nvCxnSpPr>
          <p:spPr>
            <a:xfrm>
              <a:off x="2476052" y="3073522"/>
              <a:ext cx="0" cy="504000"/>
            </a:xfrm>
            <a:prstGeom prst="line">
              <a:avLst/>
            </a:prstGeom>
            <a:noFill/>
            <a:ln w="38100" cap="flat" cmpd="sng" algn="ctr">
              <a:solidFill>
                <a:srgbClr val="17419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</p:cxnSp>
      </p:grpSp>
      <p:grpSp>
        <p:nvGrpSpPr>
          <p:cNvPr id="7" name="Groupe 6"/>
          <p:cNvGrpSpPr/>
          <p:nvPr/>
        </p:nvGrpSpPr>
        <p:grpSpPr>
          <a:xfrm>
            <a:off x="4840156" y="2236963"/>
            <a:ext cx="1475404" cy="1726040"/>
            <a:chOff x="4863477" y="2236963"/>
            <a:chExt cx="1475404" cy="172604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A21836A-530B-361D-25DF-CFED081B5207}"/>
                </a:ext>
              </a:extLst>
            </p:cNvPr>
            <p:cNvSpPr/>
            <p:nvPr/>
          </p:nvSpPr>
          <p:spPr>
            <a:xfrm>
              <a:off x="4968143" y="2236963"/>
              <a:ext cx="1370738" cy="720000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First In Man TAVI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7C6D1C2-ED95-B256-6243-4B01B9CCCCC8}"/>
                </a:ext>
              </a:extLst>
            </p:cNvPr>
            <p:cNvSpPr/>
            <p:nvPr/>
          </p:nvSpPr>
          <p:spPr>
            <a:xfrm>
              <a:off x="4863477" y="3535657"/>
              <a:ext cx="1468414" cy="427346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174195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2002</a:t>
              </a:r>
            </a:p>
          </p:txBody>
        </p: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2A368668-D633-3ED3-639D-01750526C43E}"/>
                </a:ext>
              </a:extLst>
            </p:cNvPr>
            <p:cNvCxnSpPr>
              <a:cxnSpLocks/>
            </p:cNvCxnSpPr>
            <p:nvPr/>
          </p:nvCxnSpPr>
          <p:spPr>
            <a:xfrm>
              <a:off x="5599062" y="3073522"/>
              <a:ext cx="0" cy="504000"/>
            </a:xfrm>
            <a:prstGeom prst="line">
              <a:avLst/>
            </a:prstGeom>
            <a:noFill/>
            <a:ln w="38100" cap="flat" cmpd="sng" algn="ctr">
              <a:solidFill>
                <a:srgbClr val="17419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</p:cxnSp>
      </p:grpSp>
      <p:sp>
        <p:nvSpPr>
          <p:cNvPr id="26" name="Titre 1">
            <a:extLst>
              <a:ext uri="{FF2B5EF4-FFF2-40B4-BE49-F238E27FC236}">
                <a16:creationId xmlns:a16="http://schemas.microsoft.com/office/drawing/2014/main" id="{0267896C-68D2-2111-69E3-D7B3AC26BFBC}"/>
              </a:ext>
            </a:extLst>
          </p:cNvPr>
          <p:cNvSpPr txBox="1">
            <a:spLocks/>
          </p:cNvSpPr>
          <p:nvPr/>
        </p:nvSpPr>
        <p:spPr>
          <a:xfrm>
            <a:off x="346841" y="316452"/>
            <a:ext cx="11498317" cy="7489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Et maintenant ?</a:t>
            </a:r>
          </a:p>
        </p:txBody>
      </p:sp>
      <p:sp>
        <p:nvSpPr>
          <p:cNvPr id="27" name="Flèche : pentagone 1">
            <a:extLst>
              <a:ext uri="{FF2B5EF4-FFF2-40B4-BE49-F238E27FC236}">
                <a16:creationId xmlns:a16="http://schemas.microsoft.com/office/drawing/2014/main" id="{5F6AD582-6E91-5255-4B18-1D49DB254B03}"/>
              </a:ext>
            </a:extLst>
          </p:cNvPr>
          <p:cNvSpPr/>
          <p:nvPr/>
        </p:nvSpPr>
        <p:spPr>
          <a:xfrm>
            <a:off x="10083161" y="3509609"/>
            <a:ext cx="1803083" cy="906787"/>
          </a:xfrm>
          <a:prstGeom prst="homePlate">
            <a:avLst>
              <a:gd name="adj" fmla="val 51735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Institut Alain Cribier</a:t>
            </a:r>
          </a:p>
        </p:txBody>
      </p:sp>
    </p:spTree>
    <p:extLst>
      <p:ext uri="{BB962C8B-B14F-4D97-AF65-F5344CB8AC3E}">
        <p14:creationId xmlns:p14="http://schemas.microsoft.com/office/powerpoint/2010/main" val="3839952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CE4A8C99-2D00-08E8-2E4F-3F3D9C07A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213D-551C-436C-A8C6-3C6D3C24854B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5533C06-7DD6-4347-A978-ABCB5AC48A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06911" y="1138001"/>
            <a:ext cx="6385089" cy="4579627"/>
          </a:xfrm>
        </p:spPr>
        <p:txBody>
          <a:bodyPr/>
          <a:lstStyle/>
          <a:p>
            <a:r>
              <a:rPr lang="fr-FR" b="1" spc="300" dirty="0"/>
              <a:t>L’institut Alain Cribier</a:t>
            </a:r>
          </a:p>
        </p:txBody>
      </p:sp>
    </p:spTree>
    <p:extLst>
      <p:ext uri="{BB962C8B-B14F-4D97-AF65-F5344CB8AC3E}">
        <p14:creationId xmlns:p14="http://schemas.microsoft.com/office/powerpoint/2010/main" val="2934697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483350"/>
            <a:ext cx="2743200" cy="365125"/>
          </a:xfrm>
        </p:spPr>
        <p:txBody>
          <a:bodyPr/>
          <a:lstStyle/>
          <a:p>
            <a:fld id="{EB95213D-551C-436C-A8C6-3C6D3C24854B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57784" y="1772511"/>
            <a:ext cx="1110063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prstClr val="black"/>
                </a:solidFill>
                <a:cs typeface="Segoe UI" panose="020B0502040204020203" pitchFamily="34" charset="0"/>
              </a:rPr>
              <a:t>Poursuivre les travaux engagés et la structuration du campus rouennais et de notre réseau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600" dirty="0">
              <a:solidFill>
                <a:prstClr val="black"/>
              </a:solidFill>
              <a:cs typeface="Segoe UI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prstClr val="black"/>
                </a:solidFill>
                <a:cs typeface="Segoe UI" panose="020B0502040204020203" pitchFamily="34" charset="0"/>
              </a:rPr>
              <a:t>Augmenter la visibilité internationale dans le domaine des valvulopathies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600" dirty="0">
              <a:solidFill>
                <a:prstClr val="black"/>
              </a:solidFill>
              <a:cs typeface="Segoe UI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prstClr val="black"/>
                </a:solidFill>
                <a:cs typeface="Segoe UI" panose="020B0502040204020203" pitchFamily="34" charset="0"/>
              </a:rPr>
              <a:t>Développer et amplifier la recherche sur les cardiopathies structurelles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600" dirty="0">
              <a:solidFill>
                <a:prstClr val="black"/>
              </a:solidFill>
              <a:cs typeface="Segoe UI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prstClr val="black"/>
                </a:solidFill>
                <a:cs typeface="Segoe UI" panose="020B0502040204020203" pitchFamily="34" charset="0"/>
              </a:rPr>
              <a:t>Etendre notre réseau académique et industriel dans un contexte ultra concurrentiel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600" dirty="0">
              <a:solidFill>
                <a:prstClr val="black"/>
              </a:solidFill>
              <a:cs typeface="Segoe UI" panose="020B0502040204020203" pitchFamily="34" charset="0"/>
            </a:endParaRP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prstClr val="black"/>
                </a:solidFill>
                <a:cs typeface="Segoe UI" panose="020B0502040204020203" pitchFamily="34" charset="0"/>
              </a:rPr>
              <a:t>Donner les outils techniques et pédagogiques aux start-ups, accentuer les partenariats et les travaux avec les industriels et accélérer l'accès aux innovations pour les patients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57784" y="1188135"/>
            <a:ext cx="1641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17419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Objectifs :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500593" y="5148505"/>
            <a:ext cx="5190812" cy="75256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68580" tIns="34290" rIns="68580" bIns="34290" rtlCol="0" anchor="ctr">
            <a:noAutofit/>
          </a:bodyPr>
          <a:lstStyle>
            <a:defPPr>
              <a:defRPr lang="fr-FR"/>
            </a:defPPr>
            <a:lvl1pPr algn="ctr" defTabSz="685800" fontAlgn="base">
              <a:spcBef>
                <a:spcPct val="0"/>
              </a:spcBef>
              <a:spcAft>
                <a:spcPct val="0"/>
              </a:spcAft>
              <a:defRPr sz="2400" b="1" i="0" u="none" cap="small" baseline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Phenomena ExtraBold" pitchFamily="50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Phenomena ExtraBold" pitchFamily="50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Phenomena ExtraBold" pitchFamily="50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Phenomena ExtraBold" pitchFamily="50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 b="1">
                <a:latin typeface="Phenomena ExtraBold" pitchFamily="50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 b="1">
                <a:latin typeface="Phenomena ExtraBold" pitchFamily="50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 b="1">
                <a:latin typeface="Phenomena ExtraBold" pitchFamily="50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 b="1">
                <a:latin typeface="Phenomena ExtraBold" pitchFamily="50" charset="0"/>
              </a:defRPr>
            </a:lvl9pPr>
          </a:lstStyle>
          <a:p>
            <a:r>
              <a:rPr lang="fr-FR" sz="2800" dirty="0"/>
              <a:t>Notre ambition : Devenir un IHU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F12DDBD2-29EC-E6E5-934C-26919123391B}"/>
              </a:ext>
            </a:extLst>
          </p:cNvPr>
          <p:cNvSpPr txBox="1">
            <a:spLocks/>
          </p:cNvSpPr>
          <p:nvPr/>
        </p:nvSpPr>
        <p:spPr>
          <a:xfrm>
            <a:off x="346841" y="316452"/>
            <a:ext cx="11498317" cy="7489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Pourquoi un Institut ?</a:t>
            </a:r>
          </a:p>
        </p:txBody>
      </p:sp>
    </p:spTree>
    <p:extLst>
      <p:ext uri="{BB962C8B-B14F-4D97-AF65-F5344CB8AC3E}">
        <p14:creationId xmlns:p14="http://schemas.microsoft.com/office/powerpoint/2010/main" val="290029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Une image contenant cercle, capture d’écran, Graphique, conception&#10;&#10;Description générée automatiquement">
            <a:extLst>
              <a:ext uri="{FF2B5EF4-FFF2-40B4-BE49-F238E27FC236}">
                <a16:creationId xmlns:a16="http://schemas.microsoft.com/office/drawing/2014/main" id="{93D56C0C-0FF0-7C08-8420-A8EAF7A46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6143" y="3252165"/>
            <a:ext cx="1179466" cy="1179067"/>
          </a:xfrm>
          <a:prstGeom prst="rect">
            <a:avLst/>
          </a:prstGeom>
        </p:spPr>
      </p:pic>
      <p:pic>
        <p:nvPicPr>
          <p:cNvPr id="25" name="Image 24" descr="Une image contenant cercle, Graphique, graphisme, dessin humoristique&#10;&#10;Description générée automatiquement">
            <a:extLst>
              <a:ext uri="{FF2B5EF4-FFF2-40B4-BE49-F238E27FC236}">
                <a16:creationId xmlns:a16="http://schemas.microsoft.com/office/drawing/2014/main" id="{6D04C451-EFB2-9C1E-94B9-F5C0E72A8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9856" y="3252165"/>
            <a:ext cx="1179067" cy="1179067"/>
          </a:xfrm>
          <a:prstGeom prst="rect">
            <a:avLst/>
          </a:prstGeom>
        </p:spPr>
      </p:pic>
      <p:pic>
        <p:nvPicPr>
          <p:cNvPr id="27" name="Image 26" descr="Une image contenant Graphique, cœur, cercle, conception&#10;&#10;Description générée automatiquement">
            <a:extLst>
              <a:ext uri="{FF2B5EF4-FFF2-40B4-BE49-F238E27FC236}">
                <a16:creationId xmlns:a16="http://schemas.microsoft.com/office/drawing/2014/main" id="{EB0701B4-AF5F-9E4E-A4A8-B96EA88A1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3833" y="3255640"/>
            <a:ext cx="1179067" cy="117906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554BFC3-0BAC-D2D7-1841-D4B70AAE7287}"/>
              </a:ext>
            </a:extLst>
          </p:cNvPr>
          <p:cNvSpPr/>
          <p:nvPr/>
        </p:nvSpPr>
        <p:spPr>
          <a:xfrm>
            <a:off x="4230862" y="4395182"/>
            <a:ext cx="875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+mj-lt"/>
                <a:cs typeface="Calibri" panose="020F0502020204030204" pitchFamily="34" charset="0"/>
              </a:rPr>
              <a:t>SOINS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D06AFD1-90BA-75BD-01C1-E26E1CA35E2D}"/>
              </a:ext>
            </a:extLst>
          </p:cNvPr>
          <p:cNvSpPr/>
          <p:nvPr/>
        </p:nvSpPr>
        <p:spPr>
          <a:xfrm>
            <a:off x="6616536" y="4395182"/>
            <a:ext cx="1563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+mj-lt"/>
                <a:cs typeface="Calibri" panose="020F0502020204030204" pitchFamily="34" charset="0"/>
              </a:rPr>
              <a:t>FORMATION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62F8C1F-6B94-4193-88FD-6244757E709B}"/>
              </a:ext>
            </a:extLst>
          </p:cNvPr>
          <p:cNvSpPr/>
          <p:nvPr/>
        </p:nvSpPr>
        <p:spPr>
          <a:xfrm>
            <a:off x="9114674" y="4384830"/>
            <a:ext cx="2222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+mj-lt"/>
                <a:cs typeface="Calibri" panose="020F0502020204030204" pitchFamily="34" charset="0"/>
              </a:rPr>
              <a:t>COMMUNICATION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DB7C5A2-BFBB-25E9-B88E-F327CD55F982}"/>
              </a:ext>
            </a:extLst>
          </p:cNvPr>
          <p:cNvSpPr txBox="1"/>
          <p:nvPr/>
        </p:nvSpPr>
        <p:spPr>
          <a:xfrm>
            <a:off x="4013268" y="2089029"/>
            <a:ext cx="3942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cap="all" spc="300" dirty="0">
                <a:latin typeface="+mj-lt"/>
              </a:rPr>
              <a:t>4 piliers</a:t>
            </a:r>
          </a:p>
        </p:txBody>
      </p:sp>
      <p:cxnSp>
        <p:nvCxnSpPr>
          <p:cNvPr id="5" name="Connecteur : en angle 4">
            <a:extLst>
              <a:ext uri="{FF2B5EF4-FFF2-40B4-BE49-F238E27FC236}">
                <a16:creationId xmlns:a16="http://schemas.microsoft.com/office/drawing/2014/main" id="{0FF3BD9B-F0B4-6AF8-CFA9-9CEFAE82FE59}"/>
              </a:ext>
            </a:extLst>
          </p:cNvPr>
          <p:cNvCxnSpPr>
            <a:cxnSpLocks/>
            <a:stCxn id="3" idx="2"/>
            <a:endCxn id="25" idx="0"/>
          </p:cNvCxnSpPr>
          <p:nvPr/>
        </p:nvCxnSpPr>
        <p:spPr>
          <a:xfrm rot="16200000" flipH="1">
            <a:off x="6396891" y="2199666"/>
            <a:ext cx="639916" cy="1465082"/>
          </a:xfrm>
          <a:prstGeom prst="bentConnector3">
            <a:avLst>
              <a:gd name="adj1" fmla="val 50000"/>
            </a:avLst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 : en angle 6">
            <a:extLst>
              <a:ext uri="{FF2B5EF4-FFF2-40B4-BE49-F238E27FC236}">
                <a16:creationId xmlns:a16="http://schemas.microsoft.com/office/drawing/2014/main" id="{4F000638-CF23-DDDB-3758-510136166A21}"/>
              </a:ext>
            </a:extLst>
          </p:cNvPr>
          <p:cNvCxnSpPr>
            <a:cxnSpLocks/>
            <a:stCxn id="3" idx="2"/>
            <a:endCxn id="27" idx="0"/>
          </p:cNvCxnSpPr>
          <p:nvPr/>
        </p:nvCxnSpPr>
        <p:spPr>
          <a:xfrm rot="5400000">
            <a:off x="5002143" y="2273474"/>
            <a:ext cx="643391" cy="1320941"/>
          </a:xfrm>
          <a:prstGeom prst="bentConnector3">
            <a:avLst>
              <a:gd name="adj1" fmla="val 50000"/>
            </a:avLst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 : en angle 9">
            <a:extLst>
              <a:ext uri="{FF2B5EF4-FFF2-40B4-BE49-F238E27FC236}">
                <a16:creationId xmlns:a16="http://schemas.microsoft.com/office/drawing/2014/main" id="{9A5AF9AB-83D5-5A9E-59AC-D79417FA5450}"/>
              </a:ext>
            </a:extLst>
          </p:cNvPr>
          <p:cNvCxnSpPr>
            <a:cxnSpLocks/>
            <a:stCxn id="3" idx="2"/>
            <a:endCxn id="8" idx="0"/>
          </p:cNvCxnSpPr>
          <p:nvPr/>
        </p:nvCxnSpPr>
        <p:spPr>
          <a:xfrm rot="5400000">
            <a:off x="3577681" y="838588"/>
            <a:ext cx="632966" cy="4180288"/>
          </a:xfrm>
          <a:prstGeom prst="bentConnector3">
            <a:avLst>
              <a:gd name="adj1" fmla="val 50000"/>
            </a:avLst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 : en angle 12">
            <a:extLst>
              <a:ext uri="{FF2B5EF4-FFF2-40B4-BE49-F238E27FC236}">
                <a16:creationId xmlns:a16="http://schemas.microsoft.com/office/drawing/2014/main" id="{380A626B-B6C6-805D-8A37-05476DF1B66D}"/>
              </a:ext>
            </a:extLst>
          </p:cNvPr>
          <p:cNvCxnSpPr>
            <a:cxnSpLocks/>
            <a:stCxn id="3" idx="2"/>
            <a:endCxn id="24" idx="0"/>
          </p:cNvCxnSpPr>
          <p:nvPr/>
        </p:nvCxnSpPr>
        <p:spPr>
          <a:xfrm rot="16200000" flipH="1">
            <a:off x="7785134" y="811423"/>
            <a:ext cx="639916" cy="4241568"/>
          </a:xfrm>
          <a:prstGeom prst="bentConnector3">
            <a:avLst>
              <a:gd name="adj1" fmla="val 50000"/>
            </a:avLst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Une image contenant cercle, Graphique, logo, Police&#10;&#10;Description générée automatiquement">
            <a:extLst>
              <a:ext uri="{FF2B5EF4-FFF2-40B4-BE49-F238E27FC236}">
                <a16:creationId xmlns:a16="http://schemas.microsoft.com/office/drawing/2014/main" id="{FB6982A8-E915-E92B-F63D-81FA905596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486" y="3245215"/>
            <a:ext cx="1179067" cy="11790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BACEEFA-0A73-BBC3-207A-49F64DC92B2B}"/>
              </a:ext>
            </a:extLst>
          </p:cNvPr>
          <p:cNvSpPr/>
          <p:nvPr/>
        </p:nvSpPr>
        <p:spPr>
          <a:xfrm>
            <a:off x="1047982" y="4384830"/>
            <a:ext cx="1495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+mj-lt"/>
                <a:cs typeface="Calibri" panose="020F0502020204030204" pitchFamily="34" charset="0"/>
              </a:rPr>
              <a:t>RECHERCHE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A72E3FA-E8B1-9A85-3E64-3BB33416601D}"/>
              </a:ext>
            </a:extLst>
          </p:cNvPr>
          <p:cNvSpPr txBox="1">
            <a:spLocks/>
          </p:cNvSpPr>
          <p:nvPr/>
        </p:nvSpPr>
        <p:spPr>
          <a:xfrm>
            <a:off x="346841" y="316452"/>
            <a:ext cx="11498317" cy="127843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fr-FR" dirty="0"/>
              <a:t>Notre vision : Transformer la prise en charge des patients atteints de valvulopathies</a:t>
            </a:r>
          </a:p>
        </p:txBody>
      </p:sp>
    </p:spTree>
    <p:extLst>
      <p:ext uri="{BB962C8B-B14F-4D97-AF65-F5344CB8AC3E}">
        <p14:creationId xmlns:p14="http://schemas.microsoft.com/office/powerpoint/2010/main" val="141662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4" grpId="0"/>
      <p:bldP spid="3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A77B30-01B8-4048-9D54-35AADE9C6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Un environnement local adapté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F7346F-E827-AE06-D410-1BDAFC85BB67}"/>
              </a:ext>
            </a:extLst>
          </p:cNvPr>
          <p:cNvSpPr/>
          <p:nvPr/>
        </p:nvSpPr>
        <p:spPr>
          <a:xfrm>
            <a:off x="622765" y="1222997"/>
            <a:ext cx="10946470" cy="9168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Pôle compétitif de premier plan </a:t>
            </a:r>
            <a:r>
              <a:rPr lang="fr-FR" sz="2000" dirty="0">
                <a:solidFill>
                  <a:schemeClr val="tx1"/>
                </a:solidFill>
              </a:rPr>
              <a:t>en matière de recherche, de soins, d'innovation et d’éducation avec :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20303D1-8628-1546-79C1-7D098248C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3640" y="2524173"/>
            <a:ext cx="1961940" cy="1103591"/>
          </a:xfrm>
          <a:prstGeom prst="rect">
            <a:avLst/>
          </a:prstGeom>
          <a:ln w="19050"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6F84809-2BEB-909A-D869-0534ACA4D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064" y="3881420"/>
            <a:ext cx="2651760" cy="110359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621EA6C-495D-8735-5E23-6A7F5D4B5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3640" y="5236157"/>
            <a:ext cx="1961940" cy="1055034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0C598390-4387-1844-C7D3-BB23517891F7}"/>
              </a:ext>
            </a:extLst>
          </p:cNvPr>
          <p:cNvSpPr/>
          <p:nvPr/>
        </p:nvSpPr>
        <p:spPr>
          <a:xfrm>
            <a:off x="1183064" y="5236158"/>
            <a:ext cx="7677472" cy="10550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</a:rPr>
              <a:t>Le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</a:rPr>
              <a:t> 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</a:rPr>
              <a:t>Medical Training Center</a:t>
            </a:r>
            <a:r>
              <a:rPr lang="fr-FR" sz="2000" dirty="0">
                <a:solidFill>
                  <a:prstClr val="black"/>
                </a:solidFill>
                <a:latin typeface="Segoe UI Semilight"/>
              </a:rPr>
              <a:t> – </a:t>
            </a:r>
            <a:r>
              <a:rPr lang="fr-FR" sz="2000" b="1" dirty="0">
                <a:solidFill>
                  <a:prstClr val="black"/>
                </a:solidFill>
                <a:latin typeface="Segoe UI Semilight"/>
              </a:rPr>
              <a:t>CHU de Rouen</a:t>
            </a:r>
            <a:endParaRPr lang="fr-FR" sz="2000" b="1" dirty="0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415806E-8FA1-C0A5-7EAB-DC5D76FCD39B}"/>
              </a:ext>
            </a:extLst>
          </p:cNvPr>
          <p:cNvSpPr/>
          <p:nvPr/>
        </p:nvSpPr>
        <p:spPr>
          <a:xfrm>
            <a:off x="3923216" y="3905698"/>
            <a:ext cx="7012364" cy="10550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</a:rPr>
              <a:t>L’UMR 1096 </a:t>
            </a:r>
            <a:r>
              <a:rPr kumimoji="0" lang="fr-FR" sz="2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</a:rPr>
              <a:t>EnVI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</a:rPr>
              <a:t>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</a:rPr>
              <a:t>- Inserm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</a:rPr>
              <a:t> et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</a:rPr>
              <a:t>Université de Rouen</a:t>
            </a:r>
            <a:endParaRPr lang="fr-FR" sz="2000" b="1"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9F86F76-EC01-8642-E3C9-6F529EE74DD7}"/>
              </a:ext>
            </a:extLst>
          </p:cNvPr>
          <p:cNvSpPr/>
          <p:nvPr/>
        </p:nvSpPr>
        <p:spPr>
          <a:xfrm>
            <a:off x="1183064" y="2550138"/>
            <a:ext cx="7677472" cy="10550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Les services de Cardiologie, Chirurgie cardiaque et thoracique, Imagerie, Gériatrie et Anesthésie -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CHU de</a:t>
            </a:r>
            <a:r>
              <a:rPr kumimoji="0" lang="fr-FR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 Rouen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596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30" descr="CHU Rouen • CHU Média">
            <a:extLst>
              <a:ext uri="{FF2B5EF4-FFF2-40B4-BE49-F238E27FC236}">
                <a16:creationId xmlns:a16="http://schemas.microsoft.com/office/drawing/2014/main" id="{F5746E0D-6725-CE0C-3F34-3632DCB33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19" y="2158925"/>
            <a:ext cx="768176" cy="51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36" y="4056476"/>
            <a:ext cx="756843" cy="7568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FA10147-9C94-E7DC-C267-DDC632D25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Et de nombreux partenaires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F734FDEF-8813-7B5D-2E11-CC019D772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658" y="969419"/>
            <a:ext cx="5474682" cy="5523455"/>
          </a:xfrm>
          <a:prstGeom prst="rect">
            <a:avLst/>
          </a:prstGeom>
        </p:spPr>
      </p:pic>
      <p:pic>
        <p:nvPicPr>
          <p:cNvPr id="23" name="Graphique 16">
            <a:extLst>
              <a:ext uri="{FF2B5EF4-FFF2-40B4-BE49-F238E27FC236}">
                <a16:creationId xmlns:a16="http://schemas.microsoft.com/office/drawing/2014/main" id="{4470F65F-583C-060C-EF64-08D4DE62A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869300" y="3099867"/>
            <a:ext cx="429638" cy="429638"/>
          </a:xfrm>
          <a:prstGeom prst="rect">
            <a:avLst/>
          </a:prstGeom>
        </p:spPr>
      </p:pic>
      <p:pic>
        <p:nvPicPr>
          <p:cNvPr id="24" name="Graphique 18">
            <a:extLst>
              <a:ext uri="{FF2B5EF4-FFF2-40B4-BE49-F238E27FC236}">
                <a16:creationId xmlns:a16="http://schemas.microsoft.com/office/drawing/2014/main" id="{99D69618-0F20-DADA-0F8B-FE0CB1F254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922110" y="2983693"/>
            <a:ext cx="428400" cy="428400"/>
          </a:xfrm>
          <a:prstGeom prst="rect">
            <a:avLst/>
          </a:prstGeom>
        </p:spPr>
      </p:pic>
      <p:pic>
        <p:nvPicPr>
          <p:cNvPr id="25" name="Graphique 20">
            <a:extLst>
              <a:ext uri="{FF2B5EF4-FFF2-40B4-BE49-F238E27FC236}">
                <a16:creationId xmlns:a16="http://schemas.microsoft.com/office/drawing/2014/main" id="{4D2979FD-0A5C-FB9A-88F7-EC4CB1A085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736030" y="5315023"/>
            <a:ext cx="428400" cy="428400"/>
          </a:xfrm>
          <a:prstGeom prst="rect">
            <a:avLst/>
          </a:prstGeom>
        </p:spPr>
      </p:pic>
      <p:pic>
        <p:nvPicPr>
          <p:cNvPr id="26" name="Graphique 22">
            <a:extLst>
              <a:ext uri="{FF2B5EF4-FFF2-40B4-BE49-F238E27FC236}">
                <a16:creationId xmlns:a16="http://schemas.microsoft.com/office/drawing/2014/main" id="{2855BFE2-EFC6-125C-FEEC-BAE9AD4856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970202" y="5361853"/>
            <a:ext cx="428400" cy="428400"/>
          </a:xfrm>
          <a:prstGeom prst="rect">
            <a:avLst/>
          </a:prstGeom>
        </p:spPr>
      </p:pic>
      <p:pic>
        <p:nvPicPr>
          <p:cNvPr id="27" name="Graphique 24">
            <a:extLst>
              <a:ext uri="{FF2B5EF4-FFF2-40B4-BE49-F238E27FC236}">
                <a16:creationId xmlns:a16="http://schemas.microsoft.com/office/drawing/2014/main" id="{1378D54E-6DF2-86C9-EEB8-537D1FE5ED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5881798" y="1571084"/>
            <a:ext cx="428400" cy="4284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0831513-6F32-3142-6CC2-C821680873D1}"/>
              </a:ext>
            </a:extLst>
          </p:cNvPr>
          <p:cNvSpPr/>
          <p:nvPr/>
        </p:nvSpPr>
        <p:spPr>
          <a:xfrm>
            <a:off x="6932245" y="2273108"/>
            <a:ext cx="1613748" cy="748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rgbClr val="FFFF00"/>
                </a:solidFill>
              </a:rPr>
              <a:t>Identifier les mécanismes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9F93AAB-23C9-DE3B-6BB6-6A9B60DC035A}"/>
              </a:ext>
            </a:extLst>
          </p:cNvPr>
          <p:cNvSpPr/>
          <p:nvPr/>
        </p:nvSpPr>
        <p:spPr>
          <a:xfrm>
            <a:off x="6932246" y="4701960"/>
            <a:ext cx="1613748" cy="748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rgbClr val="FFFF00"/>
                </a:solidFill>
              </a:rPr>
              <a:t>Améliorer l’imagerie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0E281CA-38F8-57A3-9732-9D1BE81D0409}"/>
              </a:ext>
            </a:extLst>
          </p:cNvPr>
          <p:cNvSpPr/>
          <p:nvPr/>
        </p:nvSpPr>
        <p:spPr>
          <a:xfrm>
            <a:off x="4865822" y="5450932"/>
            <a:ext cx="1613748" cy="748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rgbClr val="FFFF00"/>
                </a:solidFill>
              </a:rPr>
              <a:t>Favoriser la recherche translationnelle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96C730D-A767-06EC-4F20-8BD0FF648B70}"/>
              </a:ext>
            </a:extLst>
          </p:cNvPr>
          <p:cNvSpPr/>
          <p:nvPr/>
        </p:nvSpPr>
        <p:spPr>
          <a:xfrm>
            <a:off x="3311154" y="3488481"/>
            <a:ext cx="1389379" cy="748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rgbClr val="FFFF00"/>
                </a:solidFill>
              </a:rPr>
              <a:t>Transformer la prise en charge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33054C8-A669-2C5E-43FB-E241FFC6F78A}"/>
              </a:ext>
            </a:extLst>
          </p:cNvPr>
          <p:cNvSpPr/>
          <p:nvPr/>
        </p:nvSpPr>
        <p:spPr>
          <a:xfrm>
            <a:off x="4479275" y="1514709"/>
            <a:ext cx="1389379" cy="748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rgbClr val="FFFF00"/>
                </a:solidFill>
              </a:rPr>
              <a:t>Former et valoriser</a:t>
            </a:r>
          </a:p>
        </p:txBody>
      </p:sp>
      <p:sp>
        <p:nvSpPr>
          <p:cNvPr id="16" name="Rectangle : coins arrondis 35">
            <a:extLst>
              <a:ext uri="{FF2B5EF4-FFF2-40B4-BE49-F238E27FC236}">
                <a16:creationId xmlns:a16="http://schemas.microsoft.com/office/drawing/2014/main" id="{94101CE3-9037-2D11-5363-B61099AB2AD6}"/>
              </a:ext>
            </a:extLst>
          </p:cNvPr>
          <p:cNvSpPr/>
          <p:nvPr/>
        </p:nvSpPr>
        <p:spPr>
          <a:xfrm>
            <a:off x="9071575" y="788145"/>
            <a:ext cx="1529143" cy="3444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200" b="1" dirty="0">
                <a:solidFill>
                  <a:srgbClr val="174195">
                    <a:lumMod val="50000"/>
                  </a:srgbClr>
                </a:solidFill>
                <a:latin typeface="Segoe UI Semilight"/>
              </a:rPr>
              <a:t>UMR 1096 - Rouen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174195">
                  <a:lumMod val="50000"/>
                </a:srgbClr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17" name="Rectangle : coins arrondis 35">
            <a:extLst>
              <a:ext uri="{FF2B5EF4-FFF2-40B4-BE49-F238E27FC236}">
                <a16:creationId xmlns:a16="http://schemas.microsoft.com/office/drawing/2014/main" id="{94101CE3-9037-2D11-5363-B61099AB2AD6}"/>
              </a:ext>
            </a:extLst>
          </p:cNvPr>
          <p:cNvSpPr/>
          <p:nvPr/>
        </p:nvSpPr>
        <p:spPr>
          <a:xfrm>
            <a:off x="10550125" y="5390720"/>
            <a:ext cx="1254088" cy="3444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200" b="1" dirty="0">
                <a:solidFill>
                  <a:srgbClr val="174195">
                    <a:lumMod val="50000"/>
                  </a:srgbClr>
                </a:solidFill>
                <a:latin typeface="Segoe UI Semilight"/>
              </a:rPr>
              <a:t>IRSEEM- Rouen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174195">
                  <a:lumMod val="50000"/>
                </a:srgbClr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19" name="Rectangle : coins arrondis 35">
            <a:extLst>
              <a:ext uri="{FF2B5EF4-FFF2-40B4-BE49-F238E27FC236}">
                <a16:creationId xmlns:a16="http://schemas.microsoft.com/office/drawing/2014/main" id="{94101CE3-9037-2D11-5363-B61099AB2AD6}"/>
              </a:ext>
            </a:extLst>
          </p:cNvPr>
          <p:cNvSpPr/>
          <p:nvPr/>
        </p:nvSpPr>
        <p:spPr>
          <a:xfrm>
            <a:off x="9927580" y="1345702"/>
            <a:ext cx="1529143" cy="3444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200" b="1" dirty="0">
                <a:solidFill>
                  <a:srgbClr val="174195">
                    <a:lumMod val="50000"/>
                  </a:srgbClr>
                </a:solidFill>
                <a:latin typeface="Segoe UI Semilight"/>
              </a:rPr>
              <a:t>UR7517 - Amiens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174195">
                  <a:lumMod val="50000"/>
                </a:srgbClr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1" name="Rectangle : coins arrondis 35">
            <a:extLst>
              <a:ext uri="{FF2B5EF4-FFF2-40B4-BE49-F238E27FC236}">
                <a16:creationId xmlns:a16="http://schemas.microsoft.com/office/drawing/2014/main" id="{94101CE3-9037-2D11-5363-B61099AB2AD6}"/>
              </a:ext>
            </a:extLst>
          </p:cNvPr>
          <p:cNvSpPr/>
          <p:nvPr/>
        </p:nvSpPr>
        <p:spPr>
          <a:xfrm>
            <a:off x="10358716" y="5998065"/>
            <a:ext cx="1529143" cy="3444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200" b="1" dirty="0">
                <a:solidFill>
                  <a:srgbClr val="174195">
                    <a:lumMod val="50000"/>
                  </a:srgbClr>
                </a:solidFill>
                <a:latin typeface="Segoe UI Semilight"/>
              </a:rPr>
              <a:t>UR4650 - Caen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174195">
                  <a:lumMod val="50000"/>
                </a:srgbClr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2" name="Rectangle : coins arrondis 35">
            <a:extLst>
              <a:ext uri="{FF2B5EF4-FFF2-40B4-BE49-F238E27FC236}">
                <a16:creationId xmlns:a16="http://schemas.microsoft.com/office/drawing/2014/main" id="{94101CE3-9037-2D11-5363-B61099AB2AD6}"/>
              </a:ext>
            </a:extLst>
          </p:cNvPr>
          <p:cNvSpPr/>
          <p:nvPr/>
        </p:nvSpPr>
        <p:spPr>
          <a:xfrm>
            <a:off x="9792138" y="4248873"/>
            <a:ext cx="1529143" cy="3444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200" b="1" dirty="0">
                <a:solidFill>
                  <a:srgbClr val="174195">
                    <a:lumMod val="50000"/>
                  </a:srgbClr>
                </a:solidFill>
                <a:latin typeface="Segoe UI Semilight"/>
              </a:rPr>
              <a:t>UMR 1087 - Nantes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174195">
                  <a:lumMod val="50000"/>
                </a:srgbClr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3" name="Rectangle : coins arrondis 35">
            <a:extLst>
              <a:ext uri="{FF2B5EF4-FFF2-40B4-BE49-F238E27FC236}">
                <a16:creationId xmlns:a16="http://schemas.microsoft.com/office/drawing/2014/main" id="{94101CE3-9037-2D11-5363-B61099AB2AD6}"/>
              </a:ext>
            </a:extLst>
          </p:cNvPr>
          <p:cNvSpPr/>
          <p:nvPr/>
        </p:nvSpPr>
        <p:spPr>
          <a:xfrm>
            <a:off x="309270" y="3795104"/>
            <a:ext cx="1529143" cy="3444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200" b="1" dirty="0">
                <a:solidFill>
                  <a:srgbClr val="174195">
                    <a:lumMod val="50000"/>
                  </a:srgbClr>
                </a:solidFill>
                <a:latin typeface="Segoe UI Semilight"/>
              </a:rPr>
              <a:t>CHU de Caen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174195">
                  <a:lumMod val="50000"/>
                </a:srgbClr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4" name="Rectangle : coins arrondis 35">
            <a:extLst>
              <a:ext uri="{FF2B5EF4-FFF2-40B4-BE49-F238E27FC236}">
                <a16:creationId xmlns:a16="http://schemas.microsoft.com/office/drawing/2014/main" id="{94101CE3-9037-2D11-5363-B61099AB2AD6}"/>
              </a:ext>
            </a:extLst>
          </p:cNvPr>
          <p:cNvSpPr/>
          <p:nvPr/>
        </p:nvSpPr>
        <p:spPr>
          <a:xfrm>
            <a:off x="9357928" y="4867794"/>
            <a:ext cx="2584136" cy="3444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200" b="1" dirty="0">
                <a:solidFill>
                  <a:srgbClr val="174195">
                    <a:lumMod val="50000"/>
                  </a:srgbClr>
                </a:solidFill>
                <a:latin typeface="Segoe UI Semilight"/>
              </a:rPr>
              <a:t>Institut de Cardiologie de Montréal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174195">
                  <a:lumMod val="50000"/>
                </a:srgbClr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5" name="Rectangle : coins arrondis 35">
            <a:extLst>
              <a:ext uri="{FF2B5EF4-FFF2-40B4-BE49-F238E27FC236}">
                <a16:creationId xmlns:a16="http://schemas.microsoft.com/office/drawing/2014/main" id="{94101CE3-9037-2D11-5363-B61099AB2AD6}"/>
              </a:ext>
            </a:extLst>
          </p:cNvPr>
          <p:cNvSpPr/>
          <p:nvPr/>
        </p:nvSpPr>
        <p:spPr>
          <a:xfrm>
            <a:off x="9955636" y="2517062"/>
            <a:ext cx="1273121" cy="3444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200" b="1" dirty="0">
                <a:solidFill>
                  <a:srgbClr val="174195">
                    <a:lumMod val="50000"/>
                  </a:srgbClr>
                </a:solidFill>
                <a:latin typeface="Segoe UI Semilight"/>
              </a:rPr>
              <a:t>UMR1167 - Lille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174195">
                  <a:lumMod val="50000"/>
                </a:srgbClr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94101CE3-9037-2D11-5363-B61099AB2AD6}"/>
              </a:ext>
            </a:extLst>
          </p:cNvPr>
          <p:cNvSpPr/>
          <p:nvPr/>
        </p:nvSpPr>
        <p:spPr>
          <a:xfrm>
            <a:off x="1805763" y="4273098"/>
            <a:ext cx="1529143" cy="3444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200" b="1" dirty="0">
                <a:solidFill>
                  <a:srgbClr val="174195">
                    <a:lumMod val="50000"/>
                  </a:srgbClr>
                </a:solidFill>
                <a:latin typeface="Segoe UI Semilight"/>
              </a:rPr>
              <a:t>CHU d’Amiens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174195">
                  <a:lumMod val="50000"/>
                </a:srgbClr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7" name="Rectangle : coins arrondis 35">
            <a:extLst>
              <a:ext uri="{FF2B5EF4-FFF2-40B4-BE49-F238E27FC236}">
                <a16:creationId xmlns:a16="http://schemas.microsoft.com/office/drawing/2014/main" id="{94101CE3-9037-2D11-5363-B61099AB2AD6}"/>
              </a:ext>
            </a:extLst>
          </p:cNvPr>
          <p:cNvSpPr/>
          <p:nvPr/>
        </p:nvSpPr>
        <p:spPr>
          <a:xfrm>
            <a:off x="2494168" y="991793"/>
            <a:ext cx="1529143" cy="3444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200" b="1" dirty="0" err="1">
                <a:solidFill>
                  <a:srgbClr val="174195">
                    <a:lumMod val="50000"/>
                  </a:srgbClr>
                </a:solidFill>
                <a:latin typeface="Segoe UI Semilight"/>
              </a:rPr>
              <a:t>Cardiawave</a:t>
            </a:r>
            <a:r>
              <a:rPr lang="fr-FR" sz="1200" b="1" dirty="0">
                <a:solidFill>
                  <a:srgbClr val="174195">
                    <a:lumMod val="50000"/>
                  </a:srgbClr>
                </a:solidFill>
                <a:latin typeface="Segoe UI Semilight"/>
              </a:rPr>
              <a:t> - Paris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174195">
                  <a:lumMod val="50000"/>
                </a:srgbClr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8" name="Rectangle : coins arrondis 35">
            <a:extLst>
              <a:ext uri="{FF2B5EF4-FFF2-40B4-BE49-F238E27FC236}">
                <a16:creationId xmlns:a16="http://schemas.microsoft.com/office/drawing/2014/main" id="{94101CE3-9037-2D11-5363-B61099AB2AD6}"/>
              </a:ext>
            </a:extLst>
          </p:cNvPr>
          <p:cNvSpPr/>
          <p:nvPr/>
        </p:nvSpPr>
        <p:spPr>
          <a:xfrm>
            <a:off x="578750" y="1394493"/>
            <a:ext cx="1529143" cy="3444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200" b="1" dirty="0">
                <a:solidFill>
                  <a:srgbClr val="174195">
                    <a:lumMod val="50000"/>
                  </a:srgbClr>
                </a:solidFill>
                <a:latin typeface="Segoe UI Semilight"/>
              </a:rPr>
              <a:t>Austral </a:t>
            </a:r>
            <a:r>
              <a:rPr lang="fr-FR" sz="1200" b="1" dirty="0" err="1">
                <a:solidFill>
                  <a:srgbClr val="174195">
                    <a:lumMod val="50000"/>
                  </a:srgbClr>
                </a:solidFill>
                <a:latin typeface="Segoe UI Semilight"/>
              </a:rPr>
              <a:t>Dx</a:t>
            </a:r>
            <a:r>
              <a:rPr lang="fr-FR" sz="1200" b="1" dirty="0">
                <a:solidFill>
                  <a:srgbClr val="174195">
                    <a:lumMod val="50000"/>
                  </a:srgbClr>
                </a:solidFill>
                <a:latin typeface="Segoe UI Semilight"/>
              </a:rPr>
              <a:t> - Paris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174195">
                  <a:lumMod val="50000"/>
                </a:srgbClr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9" name="Rectangle : coins arrondis 35">
            <a:extLst>
              <a:ext uri="{FF2B5EF4-FFF2-40B4-BE49-F238E27FC236}">
                <a16:creationId xmlns:a16="http://schemas.microsoft.com/office/drawing/2014/main" id="{94101CE3-9037-2D11-5363-B61099AB2AD6}"/>
              </a:ext>
            </a:extLst>
          </p:cNvPr>
          <p:cNvSpPr/>
          <p:nvPr/>
        </p:nvSpPr>
        <p:spPr>
          <a:xfrm>
            <a:off x="2443476" y="6124592"/>
            <a:ext cx="1257491" cy="3444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200" b="1" dirty="0">
                <a:solidFill>
                  <a:srgbClr val="174195">
                    <a:lumMod val="50000"/>
                  </a:srgbClr>
                </a:solidFill>
                <a:latin typeface="Segoe UI Semilight"/>
              </a:rPr>
              <a:t>CHU de Nantes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174195">
                  <a:lumMod val="50000"/>
                </a:srgbClr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E92F25A6-73E5-F2B0-838D-7DA4F6AA7D3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49692" y="3167252"/>
            <a:ext cx="2216461" cy="1135393"/>
          </a:xfrm>
          <a:prstGeom prst="rect">
            <a:avLst/>
          </a:prstGeom>
        </p:spPr>
      </p:pic>
      <p:sp>
        <p:nvSpPr>
          <p:cNvPr id="41" name="Rectangle : coins arrondis 50">
            <a:extLst>
              <a:ext uri="{FF2B5EF4-FFF2-40B4-BE49-F238E27FC236}">
                <a16:creationId xmlns:a16="http://schemas.microsoft.com/office/drawing/2014/main" id="{78922E16-FE84-E85E-348F-FDEE2D08C695}"/>
              </a:ext>
            </a:extLst>
          </p:cNvPr>
          <p:cNvSpPr/>
          <p:nvPr/>
        </p:nvSpPr>
        <p:spPr>
          <a:xfrm>
            <a:off x="5138551" y="4336432"/>
            <a:ext cx="1745700" cy="5788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200" b="1" dirty="0">
                <a:solidFill>
                  <a:srgbClr val="174195">
                    <a:lumMod val="50000"/>
                  </a:srgbClr>
                </a:solidFill>
                <a:latin typeface="Segoe UI Semilight"/>
              </a:rPr>
              <a:t>H. Eltchaninoff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174195">
                    <a:lumMod val="50000"/>
                  </a:srgbClr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E.</a:t>
            </a:r>
            <a:r>
              <a:rPr kumimoji="0" lang="fr-FR" sz="1200" b="1" i="0" u="none" strike="noStrike" kern="1200" cap="none" spc="0" normalizeH="0" noProof="0" dirty="0">
                <a:ln>
                  <a:noFill/>
                </a:ln>
                <a:solidFill>
                  <a:srgbClr val="174195">
                    <a:lumMod val="50000"/>
                  </a:srgbClr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 Durand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200" b="1" baseline="0" dirty="0">
                <a:solidFill>
                  <a:srgbClr val="174195">
                    <a:lumMod val="50000"/>
                  </a:srgbClr>
                </a:solidFill>
                <a:latin typeface="Segoe UI Semilight"/>
              </a:rPr>
              <a:t>D.</a:t>
            </a:r>
            <a:r>
              <a:rPr lang="fr-FR" sz="1200" b="1" dirty="0">
                <a:solidFill>
                  <a:srgbClr val="174195">
                    <a:lumMod val="50000"/>
                  </a:srgbClr>
                </a:solidFill>
                <a:latin typeface="Segoe UI Semilight"/>
              </a:rPr>
              <a:t> </a:t>
            </a:r>
            <a:r>
              <a:rPr lang="fr-FR" sz="1200" b="1" dirty="0" err="1">
                <a:solidFill>
                  <a:srgbClr val="174195">
                    <a:lumMod val="50000"/>
                  </a:srgbClr>
                </a:solidFill>
                <a:latin typeface="Segoe UI Semilight"/>
              </a:rPr>
              <a:t>Béziau-Gasnier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174195">
                  <a:lumMod val="50000"/>
                </a:srgbClr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pic>
        <p:nvPicPr>
          <p:cNvPr id="42" name="Picture 30" descr="CHU Rouen • CHU Média">
            <a:extLst>
              <a:ext uri="{FF2B5EF4-FFF2-40B4-BE49-F238E27FC236}">
                <a16:creationId xmlns:a16="http://schemas.microsoft.com/office/drawing/2014/main" id="{F5746E0D-6725-CE0C-3F34-3632DCB33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362" y="2785226"/>
            <a:ext cx="618723" cy="41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" t="20315" r="-113" b="17295"/>
          <a:stretch/>
        </p:blipFill>
        <p:spPr>
          <a:xfrm>
            <a:off x="5748476" y="2886385"/>
            <a:ext cx="738307" cy="259104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18"/>
          <a:srcRect t="27022" b="22991"/>
          <a:stretch/>
        </p:blipFill>
        <p:spPr>
          <a:xfrm>
            <a:off x="6529200" y="2928847"/>
            <a:ext cx="717150" cy="201343"/>
          </a:xfrm>
          <a:prstGeom prst="rect">
            <a:avLst/>
          </a:prstGeom>
        </p:spPr>
      </p:pic>
      <p:sp>
        <p:nvSpPr>
          <p:cNvPr id="50" name="Rectangle : coins arrondis 35">
            <a:extLst>
              <a:ext uri="{FF2B5EF4-FFF2-40B4-BE49-F238E27FC236}">
                <a16:creationId xmlns:a16="http://schemas.microsoft.com/office/drawing/2014/main" id="{94101CE3-9037-2D11-5363-B61099AB2AD6}"/>
              </a:ext>
            </a:extLst>
          </p:cNvPr>
          <p:cNvSpPr/>
          <p:nvPr/>
        </p:nvSpPr>
        <p:spPr>
          <a:xfrm>
            <a:off x="806532" y="3252602"/>
            <a:ext cx="1780254" cy="3444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200" b="1" dirty="0">
                <a:solidFill>
                  <a:srgbClr val="174195">
                    <a:lumMod val="50000"/>
                  </a:srgbClr>
                </a:solidFill>
                <a:latin typeface="Segoe UI Semilight"/>
              </a:rPr>
              <a:t>CRMPR – Les Herbiers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174195">
                  <a:lumMod val="50000"/>
                </a:srgbClr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51" name="Rectangle : coins arrondis 35">
            <a:extLst>
              <a:ext uri="{FF2B5EF4-FFF2-40B4-BE49-F238E27FC236}">
                <a16:creationId xmlns:a16="http://schemas.microsoft.com/office/drawing/2014/main" id="{94101CE3-9037-2D11-5363-B61099AB2AD6}"/>
              </a:ext>
            </a:extLst>
          </p:cNvPr>
          <p:cNvSpPr/>
          <p:nvPr/>
        </p:nvSpPr>
        <p:spPr>
          <a:xfrm>
            <a:off x="647295" y="6138001"/>
            <a:ext cx="1681451" cy="3444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200" b="1" dirty="0">
                <a:solidFill>
                  <a:srgbClr val="174195">
                    <a:lumMod val="50000"/>
                  </a:srgbClr>
                </a:solidFill>
                <a:latin typeface="Segoe UI Semilight"/>
              </a:rPr>
              <a:t>Ottawa </a:t>
            </a:r>
            <a:r>
              <a:rPr lang="fr-FR" sz="1200" b="1" dirty="0" err="1">
                <a:solidFill>
                  <a:srgbClr val="174195">
                    <a:lumMod val="50000"/>
                  </a:srgbClr>
                </a:solidFill>
                <a:latin typeface="Segoe UI Semilight"/>
              </a:rPr>
              <a:t>Heart</a:t>
            </a:r>
            <a:r>
              <a:rPr lang="fr-FR" sz="1200" b="1" dirty="0">
                <a:solidFill>
                  <a:srgbClr val="174195">
                    <a:lumMod val="50000"/>
                  </a:srgbClr>
                </a:solidFill>
                <a:latin typeface="Segoe UI Semilight"/>
              </a:rPr>
              <a:t> Institute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174195">
                  <a:lumMod val="50000"/>
                </a:srgbClr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52" name="Rectangle : coins arrondis 35">
            <a:extLst>
              <a:ext uri="{FF2B5EF4-FFF2-40B4-BE49-F238E27FC236}">
                <a16:creationId xmlns:a16="http://schemas.microsoft.com/office/drawing/2014/main" id="{94101CE3-9037-2D11-5363-B61099AB2AD6}"/>
              </a:ext>
            </a:extLst>
          </p:cNvPr>
          <p:cNvSpPr/>
          <p:nvPr/>
        </p:nvSpPr>
        <p:spPr>
          <a:xfrm>
            <a:off x="8437165" y="338247"/>
            <a:ext cx="1627739" cy="3444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200" b="1" dirty="0">
                <a:solidFill>
                  <a:srgbClr val="174195">
                    <a:lumMod val="50000"/>
                  </a:srgbClr>
                </a:solidFill>
                <a:latin typeface="Segoe UI Semilight"/>
              </a:rPr>
              <a:t>Université de Rouen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174195">
                  <a:lumMod val="50000"/>
                </a:srgbClr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53" name="Rectangle : coins arrondis 35">
            <a:extLst>
              <a:ext uri="{FF2B5EF4-FFF2-40B4-BE49-F238E27FC236}">
                <a16:creationId xmlns:a16="http://schemas.microsoft.com/office/drawing/2014/main" id="{94101CE3-9037-2D11-5363-B61099AB2AD6}"/>
              </a:ext>
            </a:extLst>
          </p:cNvPr>
          <p:cNvSpPr/>
          <p:nvPr/>
        </p:nvSpPr>
        <p:spPr>
          <a:xfrm>
            <a:off x="10186938" y="334965"/>
            <a:ext cx="739544" cy="3444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200" b="1" dirty="0">
                <a:solidFill>
                  <a:srgbClr val="174195">
                    <a:lumMod val="50000"/>
                  </a:srgbClr>
                </a:solidFill>
                <a:latin typeface="Segoe UI Semilight"/>
              </a:rPr>
              <a:t>Inserm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174195">
                  <a:lumMod val="50000"/>
                </a:srgbClr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pic>
        <p:nvPicPr>
          <p:cNvPr id="54" name="Picture 2" descr="Endothelium, Valvulopathy, Heart Failure @INSERMU1096 - France-BioImaging">
            <a:extLst>
              <a:ext uri="{FF2B5EF4-FFF2-40B4-BE49-F238E27FC236}">
                <a16:creationId xmlns:a16="http://schemas.microsoft.com/office/drawing/2014/main" id="{8E19F7CA-9FC7-2170-646B-2B971AE4F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193" y="719367"/>
            <a:ext cx="861993" cy="60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Image 54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" t="20315" r="-113" b="17295"/>
          <a:stretch/>
        </p:blipFill>
        <p:spPr>
          <a:xfrm>
            <a:off x="7414862" y="354680"/>
            <a:ext cx="900269" cy="315943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 rotWithShape="1">
          <a:blip r:embed="rId18"/>
          <a:srcRect t="27022" b="22991"/>
          <a:stretch/>
        </p:blipFill>
        <p:spPr>
          <a:xfrm>
            <a:off x="6201524" y="631458"/>
            <a:ext cx="1141520" cy="320487"/>
          </a:xfrm>
          <a:prstGeom prst="rect">
            <a:avLst/>
          </a:prstGeom>
        </p:spPr>
      </p:pic>
      <p:pic>
        <p:nvPicPr>
          <p:cNvPr id="57" name="Picture 4" descr="Mécanismes Physiopathologiques et Conséquences des Calcifications  Cardiovasculaires - MP3CV">
            <a:extLst>
              <a:ext uri="{FF2B5EF4-FFF2-40B4-BE49-F238E27FC236}">
                <a16:creationId xmlns:a16="http://schemas.microsoft.com/office/drawing/2014/main" id="{D85D7044-024A-D3A0-77D0-092D63A8D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711" y="1575263"/>
            <a:ext cx="669134" cy="32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Image 5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770" y="1472074"/>
            <a:ext cx="567503" cy="626145"/>
          </a:xfrm>
          <a:prstGeom prst="rect">
            <a:avLst/>
          </a:prstGeom>
        </p:spPr>
      </p:pic>
      <p:sp>
        <p:nvSpPr>
          <p:cNvPr id="59" name="Rectangle : coins arrondis 35">
            <a:extLst>
              <a:ext uri="{FF2B5EF4-FFF2-40B4-BE49-F238E27FC236}">
                <a16:creationId xmlns:a16="http://schemas.microsoft.com/office/drawing/2014/main" id="{94101CE3-9037-2D11-5363-B61099AB2AD6}"/>
              </a:ext>
            </a:extLst>
          </p:cNvPr>
          <p:cNvSpPr/>
          <p:nvPr/>
        </p:nvSpPr>
        <p:spPr>
          <a:xfrm>
            <a:off x="9442241" y="1752051"/>
            <a:ext cx="2499823" cy="3444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200" b="1" dirty="0">
                <a:solidFill>
                  <a:srgbClr val="174195">
                    <a:lumMod val="50000"/>
                  </a:srgbClr>
                </a:solidFill>
                <a:latin typeface="Segoe UI Semilight"/>
              </a:rPr>
              <a:t>Université de Picardie Jules Verne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174195">
                  <a:lumMod val="50000"/>
                </a:srgbClr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pic>
        <p:nvPicPr>
          <p:cNvPr id="60" name="Image 59">
            <a:extLst>
              <a:ext uri="{FF2B5EF4-FFF2-40B4-BE49-F238E27FC236}">
                <a16:creationId xmlns:a16="http://schemas.microsoft.com/office/drawing/2014/main" id="{80569D93-7082-6296-4081-D562CCBA7359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t="41131" b="39486"/>
          <a:stretch/>
        </p:blipFill>
        <p:spPr>
          <a:xfrm>
            <a:off x="8395670" y="5360112"/>
            <a:ext cx="2093142" cy="405706"/>
          </a:xfrm>
          <a:prstGeom prst="rect">
            <a:avLst/>
          </a:prstGeom>
          <a:ln>
            <a:noFill/>
          </a:ln>
        </p:spPr>
      </p:pic>
      <p:pic>
        <p:nvPicPr>
          <p:cNvPr id="61" name="Picture 6" descr="Institut Pasteur de Lille">
            <a:extLst>
              <a:ext uri="{FF2B5EF4-FFF2-40B4-BE49-F238E27FC236}">
                <a16:creationId xmlns:a16="http://schemas.microsoft.com/office/drawing/2014/main" id="{DA8D26A2-2A72-69A8-6F67-FBD689E45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073" y="2223919"/>
            <a:ext cx="931190" cy="70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220022" y="2110933"/>
            <a:ext cx="846778" cy="358347"/>
          </a:xfrm>
          <a:prstGeom prst="rect">
            <a:avLst/>
          </a:prstGeom>
        </p:spPr>
      </p:pic>
      <p:pic>
        <p:nvPicPr>
          <p:cNvPr id="62" name="Picture 8">
            <a:extLst>
              <a:ext uri="{FF2B5EF4-FFF2-40B4-BE49-F238E27FC236}">
                <a16:creationId xmlns:a16="http://schemas.microsoft.com/office/drawing/2014/main" id="{94D191C2-0FEB-4B67-B400-7B105B8D46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38"/>
          <a:stretch/>
        </p:blipFill>
        <p:spPr bwMode="auto">
          <a:xfrm>
            <a:off x="8938306" y="3423335"/>
            <a:ext cx="517984" cy="37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ectangle : coins arrondis 35">
            <a:extLst>
              <a:ext uri="{FF2B5EF4-FFF2-40B4-BE49-F238E27FC236}">
                <a16:creationId xmlns:a16="http://schemas.microsoft.com/office/drawing/2014/main" id="{94101CE3-9037-2D11-5363-B61099AB2AD6}"/>
              </a:ext>
            </a:extLst>
          </p:cNvPr>
          <p:cNvSpPr/>
          <p:nvPr/>
        </p:nvSpPr>
        <p:spPr>
          <a:xfrm>
            <a:off x="9456290" y="3448588"/>
            <a:ext cx="1731019" cy="3444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200" b="1" dirty="0">
                <a:solidFill>
                  <a:srgbClr val="174195">
                    <a:lumMod val="50000"/>
                  </a:srgbClr>
                </a:solidFill>
                <a:latin typeface="Segoe UI Semilight"/>
              </a:rPr>
              <a:t>UMR1148 – Paris Bichat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174195">
                  <a:lumMod val="50000"/>
                </a:srgbClr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915134" y="3000403"/>
            <a:ext cx="801980" cy="30404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253419" y="3514681"/>
            <a:ext cx="644667" cy="229749"/>
          </a:xfrm>
          <a:prstGeom prst="rect">
            <a:avLst/>
          </a:prstGeom>
        </p:spPr>
      </p:pic>
      <p:pic>
        <p:nvPicPr>
          <p:cNvPr id="64" name="Picture 12" descr="l'institut du thorax (@institut_thorax) / X">
            <a:extLst>
              <a:ext uri="{FF2B5EF4-FFF2-40B4-BE49-F238E27FC236}">
                <a16:creationId xmlns:a16="http://schemas.microsoft.com/office/drawing/2014/main" id="{2392C0B7-CFF7-B6E8-8522-E73DBC118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054" y="3933936"/>
            <a:ext cx="585406" cy="58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9"/>
          <a:srcRect t="24879" b="27108"/>
          <a:stretch/>
        </p:blipFill>
        <p:spPr>
          <a:xfrm>
            <a:off x="10064904" y="3921872"/>
            <a:ext cx="930110" cy="283464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0C0FE94D-92FF-3C61-CB52-8FD70D77DFF6}"/>
              </a:ext>
            </a:extLst>
          </p:cNvPr>
          <p:cNvPicPr>
            <a:picLocks noChangeAspect="1"/>
          </p:cNvPicPr>
          <p:nvPr/>
        </p:nvPicPr>
        <p:blipFill>
          <a:blip r:embed="rId30"/>
          <a:srcRect l="25146" r="26233"/>
          <a:stretch/>
        </p:blipFill>
        <p:spPr>
          <a:xfrm>
            <a:off x="8800744" y="4731568"/>
            <a:ext cx="368198" cy="541974"/>
          </a:xfrm>
          <a:prstGeom prst="rect">
            <a:avLst/>
          </a:prstGeom>
        </p:spPr>
      </p:pic>
      <p:pic>
        <p:nvPicPr>
          <p:cNvPr id="66" name="Picture 16" descr="Cyceron - Plateforme d'imagerie biomédicale - Cardiovasculaire : PSIR">
            <a:extLst>
              <a:ext uri="{FF2B5EF4-FFF2-40B4-BE49-F238E27FC236}">
                <a16:creationId xmlns:a16="http://schemas.microsoft.com/office/drawing/2014/main" id="{ACA8E1C0-8711-B135-764E-AD10E40D4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377" y="5916522"/>
            <a:ext cx="765755" cy="39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Image 66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184324" y="5870436"/>
            <a:ext cx="849844" cy="565532"/>
          </a:xfrm>
          <a:prstGeom prst="rect">
            <a:avLst/>
          </a:prstGeom>
        </p:spPr>
      </p:pic>
      <p:sp>
        <p:nvSpPr>
          <p:cNvPr id="68" name="Rectangle : coins arrondis 35">
            <a:extLst>
              <a:ext uri="{FF2B5EF4-FFF2-40B4-BE49-F238E27FC236}">
                <a16:creationId xmlns:a16="http://schemas.microsoft.com/office/drawing/2014/main" id="{94101CE3-9037-2D11-5363-B61099AB2AD6}"/>
              </a:ext>
            </a:extLst>
          </p:cNvPr>
          <p:cNvSpPr/>
          <p:nvPr/>
        </p:nvSpPr>
        <p:spPr>
          <a:xfrm>
            <a:off x="281549" y="1861685"/>
            <a:ext cx="1226124" cy="3444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200" b="1" dirty="0">
                <a:solidFill>
                  <a:srgbClr val="174195">
                    <a:lumMod val="50000"/>
                  </a:srgbClr>
                </a:solidFill>
                <a:latin typeface="Segoe UI Semilight"/>
              </a:rPr>
              <a:t>CHU de Rouen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174195">
                  <a:lumMod val="50000"/>
                </a:srgbClr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42" y="6113384"/>
            <a:ext cx="394607" cy="39460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967" y="5998065"/>
            <a:ext cx="644286" cy="44788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40" y="3277973"/>
            <a:ext cx="388969" cy="388969"/>
          </a:xfrm>
          <a:prstGeom prst="rect">
            <a:avLst/>
          </a:prstGeom>
        </p:spPr>
      </p:pic>
      <p:pic>
        <p:nvPicPr>
          <p:cNvPr id="69" name="Picture 38" descr="Recherche">
            <a:extLst>
              <a:ext uri="{FF2B5EF4-FFF2-40B4-BE49-F238E27FC236}">
                <a16:creationId xmlns:a16="http://schemas.microsoft.com/office/drawing/2014/main" id="{BB7C612C-D96F-EB5A-5AA5-A50DB4F70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13" y="2268855"/>
            <a:ext cx="1183921" cy="41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34" descr="CARDIAWAVE | Paris, France Startup">
            <a:extLst>
              <a:ext uri="{FF2B5EF4-FFF2-40B4-BE49-F238E27FC236}">
                <a16:creationId xmlns:a16="http://schemas.microsoft.com/office/drawing/2014/main" id="{AAC41C91-9A79-5EF6-3A60-1127A4D518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8" t="15823" r="9140" b="18984"/>
          <a:stretch/>
        </p:blipFill>
        <p:spPr bwMode="auto">
          <a:xfrm>
            <a:off x="379397" y="999194"/>
            <a:ext cx="1786248" cy="36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Image 72"/>
          <p:cNvPicPr>
            <a:picLocks noChangeAspect="1"/>
          </p:cNvPicPr>
          <p:nvPr/>
        </p:nvPicPr>
        <p:blipFill rotWithShape="1">
          <a:blip r:embed="rId38"/>
          <a:srcRect t="39811" b="37094"/>
          <a:stretch/>
        </p:blipFill>
        <p:spPr>
          <a:xfrm>
            <a:off x="2515143" y="1453092"/>
            <a:ext cx="1487195" cy="34345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800" y="3704095"/>
            <a:ext cx="724039" cy="378369"/>
          </a:xfrm>
          <a:prstGeom prst="rect">
            <a:avLst/>
          </a:prstGeom>
        </p:spPr>
      </p:pic>
      <p:sp>
        <p:nvSpPr>
          <p:cNvPr id="74" name="Rectangle : coins arrondis 35">
            <a:extLst>
              <a:ext uri="{FF2B5EF4-FFF2-40B4-BE49-F238E27FC236}">
                <a16:creationId xmlns:a16="http://schemas.microsoft.com/office/drawing/2014/main" id="{94101CE3-9037-2D11-5363-B61099AB2AD6}"/>
              </a:ext>
            </a:extLst>
          </p:cNvPr>
          <p:cNvSpPr/>
          <p:nvPr/>
        </p:nvSpPr>
        <p:spPr>
          <a:xfrm>
            <a:off x="312947" y="5212284"/>
            <a:ext cx="740337" cy="3444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200" b="1" dirty="0">
                <a:solidFill>
                  <a:srgbClr val="174195">
                    <a:lumMod val="50000"/>
                  </a:srgbClr>
                </a:solidFill>
                <a:latin typeface="Segoe UI Semilight"/>
              </a:rPr>
              <a:t>AP-HP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174195">
                  <a:lumMod val="50000"/>
                </a:srgbClr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pic>
        <p:nvPicPr>
          <p:cNvPr id="75" name="Picture 32" descr="Hôpital Bichat – Claude Bernard AP-HP - ONCORIF">
            <a:extLst>
              <a:ext uri="{FF2B5EF4-FFF2-40B4-BE49-F238E27FC236}">
                <a16:creationId xmlns:a16="http://schemas.microsoft.com/office/drawing/2014/main" id="{7FD08A21-6A80-DEFE-5247-885FF3B38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6" t="21413" r="9526" b="20955"/>
          <a:stretch/>
        </p:blipFill>
        <p:spPr bwMode="auto">
          <a:xfrm>
            <a:off x="1196217" y="5223332"/>
            <a:ext cx="1082961" cy="34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Image 75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2124836" y="4782809"/>
            <a:ext cx="1109836" cy="311888"/>
          </a:xfrm>
          <a:prstGeom prst="rect">
            <a:avLst/>
          </a:prstGeom>
        </p:spPr>
      </p:pic>
      <p:sp>
        <p:nvSpPr>
          <p:cNvPr id="77" name="Rectangle : coins arrondis 35">
            <a:extLst>
              <a:ext uri="{FF2B5EF4-FFF2-40B4-BE49-F238E27FC236}">
                <a16:creationId xmlns:a16="http://schemas.microsoft.com/office/drawing/2014/main" id="{94101CE3-9037-2D11-5363-B61099AB2AD6}"/>
              </a:ext>
            </a:extLst>
          </p:cNvPr>
          <p:cNvSpPr/>
          <p:nvPr/>
        </p:nvSpPr>
        <p:spPr>
          <a:xfrm>
            <a:off x="346379" y="4764595"/>
            <a:ext cx="1583108" cy="3444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200" b="1" dirty="0">
                <a:solidFill>
                  <a:srgbClr val="174195">
                    <a:lumMod val="50000"/>
                  </a:srgbClr>
                </a:solidFill>
                <a:latin typeface="Segoe UI Semilight"/>
              </a:rPr>
              <a:t>Clinique Saint Hilaire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174195">
                  <a:lumMod val="50000"/>
                </a:srgbClr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pic>
        <p:nvPicPr>
          <p:cNvPr id="78" name="Image 77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2143708" y="2640437"/>
            <a:ext cx="792367" cy="45930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3"/>
          <a:srcRect t="23119" b="21414"/>
          <a:stretch/>
        </p:blipFill>
        <p:spPr>
          <a:xfrm>
            <a:off x="1690778" y="1789109"/>
            <a:ext cx="882769" cy="489642"/>
          </a:xfrm>
          <a:prstGeom prst="rect">
            <a:avLst/>
          </a:prstGeom>
        </p:spPr>
      </p:pic>
      <p:sp>
        <p:nvSpPr>
          <p:cNvPr id="79" name="Rectangle : coins arrondis 35">
            <a:extLst>
              <a:ext uri="{FF2B5EF4-FFF2-40B4-BE49-F238E27FC236}">
                <a16:creationId xmlns:a16="http://schemas.microsoft.com/office/drawing/2014/main" id="{94101CE3-9037-2D11-5363-B61099AB2AD6}"/>
              </a:ext>
            </a:extLst>
          </p:cNvPr>
          <p:cNvSpPr/>
          <p:nvPr/>
        </p:nvSpPr>
        <p:spPr>
          <a:xfrm>
            <a:off x="353255" y="2702432"/>
            <a:ext cx="1780254" cy="3444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200" b="1" dirty="0">
                <a:solidFill>
                  <a:srgbClr val="174195">
                    <a:lumMod val="50000"/>
                  </a:srgbClr>
                </a:solidFill>
                <a:latin typeface="Segoe UI Semilight"/>
              </a:rPr>
              <a:t>Alliance du </a:t>
            </a:r>
            <a:r>
              <a:rPr lang="fr-FR" sz="1200" b="1" dirty="0" err="1">
                <a:solidFill>
                  <a:srgbClr val="174195">
                    <a:lumMod val="50000"/>
                  </a:srgbClr>
                </a:solidFill>
                <a:latin typeface="Segoe UI Semilight"/>
              </a:rPr>
              <a:t>Coeur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174195">
                  <a:lumMod val="50000"/>
                </a:srgbClr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80" name="Rectangle : coins arrondis 35">
            <a:extLst>
              <a:ext uri="{FF2B5EF4-FFF2-40B4-BE49-F238E27FC236}">
                <a16:creationId xmlns:a16="http://schemas.microsoft.com/office/drawing/2014/main" id="{94101CE3-9037-2D11-5363-B61099AB2AD6}"/>
              </a:ext>
            </a:extLst>
          </p:cNvPr>
          <p:cNvSpPr/>
          <p:nvPr/>
        </p:nvSpPr>
        <p:spPr>
          <a:xfrm>
            <a:off x="1205481" y="5653575"/>
            <a:ext cx="2428777" cy="3444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200" b="1" dirty="0">
                <a:solidFill>
                  <a:srgbClr val="174195">
                    <a:lumMod val="50000"/>
                  </a:srgbClr>
                </a:solidFill>
                <a:latin typeface="Segoe UI Semilight"/>
              </a:rPr>
              <a:t>Société Française de Cardiologie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174195">
                  <a:lumMod val="50000"/>
                </a:srgbClr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452159" y="5705299"/>
            <a:ext cx="591462" cy="252747"/>
          </a:xfrm>
          <a:prstGeom prst="rect">
            <a:avLst/>
          </a:prstGeom>
        </p:spPr>
      </p:pic>
      <p:sp>
        <p:nvSpPr>
          <p:cNvPr id="81" name="Rectangle : coins arrondis 35">
            <a:extLst>
              <a:ext uri="{FF2B5EF4-FFF2-40B4-BE49-F238E27FC236}">
                <a16:creationId xmlns:a16="http://schemas.microsoft.com/office/drawing/2014/main" id="{94101CE3-9037-2D11-5363-B61099AB2AD6}"/>
              </a:ext>
            </a:extLst>
          </p:cNvPr>
          <p:cNvSpPr/>
          <p:nvPr/>
        </p:nvSpPr>
        <p:spPr>
          <a:xfrm>
            <a:off x="9784486" y="2984752"/>
            <a:ext cx="1731019" cy="3444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200" b="1" dirty="0">
                <a:solidFill>
                  <a:srgbClr val="174195">
                    <a:lumMod val="50000"/>
                  </a:srgbClr>
                </a:solidFill>
                <a:latin typeface="Segoe UI Semilight"/>
              </a:rPr>
              <a:t>UMR970 – Paris HEGP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174195">
                  <a:lumMod val="50000"/>
                </a:srgbClr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pic>
        <p:nvPicPr>
          <p:cNvPr id="82" name="Image 81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752" y="2924529"/>
            <a:ext cx="338373" cy="34935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101" y="1761679"/>
            <a:ext cx="836577" cy="83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8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1" grpId="0" animBg="1"/>
      <p:bldP spid="2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50" grpId="0" animBg="1"/>
      <p:bldP spid="51" grpId="0" animBg="1"/>
      <p:bldP spid="52" grpId="0" animBg="1"/>
      <p:bldP spid="53" grpId="0" animBg="1"/>
      <p:bldP spid="59" grpId="0" animBg="1"/>
      <p:bldP spid="63" grpId="0" animBg="1"/>
      <p:bldP spid="68" grpId="0" animBg="1"/>
      <p:bldP spid="74" grpId="0" animBg="1"/>
      <p:bldP spid="77" grpId="0" animBg="1"/>
      <p:bldP spid="79" grpId="0" animBg="1"/>
      <p:bldP spid="80" grpId="0" animBg="1"/>
      <p:bldP spid="8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6B7A58B9-EB26-7A8C-1CC8-D9473A7DB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objectifs futurs de l’institut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4D7D25-8030-44D3-103F-0E66A1BAEB86}"/>
              </a:ext>
            </a:extLst>
          </p:cNvPr>
          <p:cNvSpPr/>
          <p:nvPr/>
        </p:nvSpPr>
        <p:spPr>
          <a:xfrm>
            <a:off x="6145368" y="2682649"/>
            <a:ext cx="2771729" cy="38097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endParaRPr lang="fr-FR" sz="1600" b="1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fr-FR" sz="1600" b="1" dirty="0">
                <a:solidFill>
                  <a:schemeClr val="tx1"/>
                </a:solidFill>
              </a:rPr>
              <a:t>Former</a:t>
            </a:r>
            <a:r>
              <a:rPr lang="fr-FR" sz="1600" dirty="0">
                <a:solidFill>
                  <a:schemeClr val="tx1"/>
                </a:solidFill>
              </a:rPr>
              <a:t> la prochaine génération d’experts en renforçant les </a:t>
            </a:r>
            <a:r>
              <a:rPr lang="fr-FR" sz="1600" b="1" dirty="0">
                <a:solidFill>
                  <a:schemeClr val="tx1"/>
                </a:solidFill>
              </a:rPr>
              <a:t>collaborations internationales </a:t>
            </a:r>
            <a:r>
              <a:rPr lang="fr-FR" sz="1600" dirty="0">
                <a:solidFill>
                  <a:schemeClr val="tx1"/>
                </a:solidFill>
              </a:rPr>
              <a:t>et les </a:t>
            </a:r>
            <a:r>
              <a:rPr lang="fr-FR" sz="1600" b="1" dirty="0">
                <a:solidFill>
                  <a:schemeClr val="tx1"/>
                </a:solidFill>
              </a:rPr>
              <a:t>formats pédagogiques innovants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F2D9DB-C829-72F7-F0A8-F36B929A4F5C}"/>
              </a:ext>
            </a:extLst>
          </p:cNvPr>
          <p:cNvSpPr/>
          <p:nvPr/>
        </p:nvSpPr>
        <p:spPr>
          <a:xfrm>
            <a:off x="9015830" y="2682648"/>
            <a:ext cx="2771729" cy="38097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endParaRPr lang="fr-FR" sz="1600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fr-FR" sz="1600" dirty="0">
                <a:solidFill>
                  <a:schemeClr val="tx1"/>
                </a:solidFill>
              </a:rPr>
              <a:t>Fédérer </a:t>
            </a:r>
            <a:r>
              <a:rPr lang="fr-FR" sz="1600" b="1" dirty="0">
                <a:solidFill>
                  <a:schemeClr val="tx1"/>
                </a:solidFill>
              </a:rPr>
              <a:t>professionnels de santé</a:t>
            </a:r>
            <a:r>
              <a:rPr lang="fr-FR" sz="1600" dirty="0">
                <a:solidFill>
                  <a:schemeClr val="tx1"/>
                </a:solidFill>
              </a:rPr>
              <a:t> et </a:t>
            </a:r>
            <a:r>
              <a:rPr lang="fr-FR" sz="1600" b="1" dirty="0">
                <a:solidFill>
                  <a:schemeClr val="tx1"/>
                </a:solidFill>
              </a:rPr>
              <a:t>grand public </a:t>
            </a:r>
            <a:r>
              <a:rPr lang="fr-FR" sz="1600" dirty="0">
                <a:solidFill>
                  <a:schemeClr val="tx1"/>
                </a:solidFill>
              </a:rPr>
              <a:t>autour des enjeux des valvulopathies, en développant des actions de </a:t>
            </a:r>
            <a:r>
              <a:rPr lang="fr-FR" sz="1600" b="1" dirty="0">
                <a:solidFill>
                  <a:schemeClr val="tx1"/>
                </a:solidFill>
              </a:rPr>
              <a:t>sensibilisation</a:t>
            </a:r>
            <a:r>
              <a:rPr lang="fr-FR" sz="1600" dirty="0">
                <a:solidFill>
                  <a:schemeClr val="tx1"/>
                </a:solidFill>
              </a:rPr>
              <a:t>, de </a:t>
            </a:r>
            <a:r>
              <a:rPr lang="fr-FR" sz="1600" b="1" dirty="0">
                <a:solidFill>
                  <a:schemeClr val="tx1"/>
                </a:solidFill>
              </a:rPr>
              <a:t>dépistage</a:t>
            </a:r>
            <a:r>
              <a:rPr lang="fr-FR" sz="1600" dirty="0">
                <a:solidFill>
                  <a:schemeClr val="tx1"/>
                </a:solidFill>
              </a:rPr>
              <a:t> et des événements scientifiques</a:t>
            </a:r>
          </a:p>
        </p:txBody>
      </p:sp>
      <p:pic>
        <p:nvPicPr>
          <p:cNvPr id="15" name="Image 14" descr="Une image contenant cercle, capture d’écran, Graphique, conception&#10;&#10;Description générée automatiquement">
            <a:extLst>
              <a:ext uri="{FF2B5EF4-FFF2-40B4-BE49-F238E27FC236}">
                <a16:creationId xmlns:a16="http://schemas.microsoft.com/office/drawing/2014/main" id="{DF399F77-1CC8-21F8-53C9-E2771D890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960" y="1110662"/>
            <a:ext cx="1179466" cy="1179067"/>
          </a:xfrm>
          <a:prstGeom prst="rect">
            <a:avLst/>
          </a:prstGeom>
        </p:spPr>
      </p:pic>
      <p:pic>
        <p:nvPicPr>
          <p:cNvPr id="16" name="Image 15" descr="Une image contenant cercle, Graphique, graphisme, dessin humoristique&#10;&#10;Description générée automatiquement">
            <a:extLst>
              <a:ext uri="{FF2B5EF4-FFF2-40B4-BE49-F238E27FC236}">
                <a16:creationId xmlns:a16="http://schemas.microsoft.com/office/drawing/2014/main" id="{12D5DA1C-254D-69C5-014D-C50CEADFD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1564" y="1110663"/>
            <a:ext cx="1179067" cy="1179067"/>
          </a:xfrm>
          <a:prstGeom prst="rect">
            <a:avLst/>
          </a:prstGeom>
        </p:spPr>
      </p:pic>
      <p:pic>
        <p:nvPicPr>
          <p:cNvPr id="17" name="Image 16" descr="Une image contenant cercle, Graphique, logo, Police&#10;&#10;Description générée automatiquement">
            <a:extLst>
              <a:ext uri="{FF2B5EF4-FFF2-40B4-BE49-F238E27FC236}">
                <a16:creationId xmlns:a16="http://schemas.microsoft.com/office/drawing/2014/main" id="{2401F18B-D28E-2A59-2140-B127B9DBDE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0774" y="1110662"/>
            <a:ext cx="1179067" cy="117906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263E1A5-9914-C5AB-67B7-D5E4EEF662BF}"/>
              </a:ext>
            </a:extLst>
          </p:cNvPr>
          <p:cNvSpPr/>
          <p:nvPr/>
        </p:nvSpPr>
        <p:spPr>
          <a:xfrm>
            <a:off x="6841069" y="2259973"/>
            <a:ext cx="1380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FORMATION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41C4A9B-2265-FF2F-6EE6-CA0DC15CD276}"/>
              </a:ext>
            </a:extLst>
          </p:cNvPr>
          <p:cNvSpPr/>
          <p:nvPr/>
        </p:nvSpPr>
        <p:spPr>
          <a:xfrm>
            <a:off x="9424727" y="2259973"/>
            <a:ext cx="1953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COMMUNICATION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1BDEDC-C56B-79FC-FA09-AFD453BB426F}"/>
              </a:ext>
            </a:extLst>
          </p:cNvPr>
          <p:cNvSpPr/>
          <p:nvPr/>
        </p:nvSpPr>
        <p:spPr>
          <a:xfrm>
            <a:off x="3274905" y="2682649"/>
            <a:ext cx="2771729" cy="38097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endParaRPr lang="fr-FR" sz="1600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fr-FR" sz="1600" dirty="0">
                <a:solidFill>
                  <a:schemeClr val="tx1"/>
                </a:solidFill>
              </a:rPr>
              <a:t>Développer un modèle de </a:t>
            </a:r>
            <a:r>
              <a:rPr lang="fr-FR" sz="1600" b="1" dirty="0">
                <a:solidFill>
                  <a:schemeClr val="tx1"/>
                </a:solidFill>
              </a:rPr>
              <a:t>prise en charge intégrée </a:t>
            </a:r>
            <a:r>
              <a:rPr lang="fr-FR" sz="1600" dirty="0">
                <a:solidFill>
                  <a:schemeClr val="tx1"/>
                </a:solidFill>
              </a:rPr>
              <a:t>et </a:t>
            </a:r>
            <a:r>
              <a:rPr lang="fr-FR" sz="1600" b="1" dirty="0">
                <a:solidFill>
                  <a:schemeClr val="tx1"/>
                </a:solidFill>
              </a:rPr>
              <a:t>innovante</a:t>
            </a:r>
            <a:r>
              <a:rPr lang="fr-FR" sz="1600" dirty="0">
                <a:solidFill>
                  <a:schemeClr val="tx1"/>
                </a:solidFill>
              </a:rPr>
              <a:t> des valvulopathies, alliant expertise </a:t>
            </a:r>
            <a:r>
              <a:rPr lang="fr-FR" sz="1600" b="1" dirty="0">
                <a:solidFill>
                  <a:schemeClr val="tx1"/>
                </a:solidFill>
              </a:rPr>
              <a:t>médico-chirurgicale</a:t>
            </a:r>
            <a:r>
              <a:rPr lang="fr-FR" sz="1600" dirty="0">
                <a:solidFill>
                  <a:schemeClr val="tx1"/>
                </a:solidFill>
              </a:rPr>
              <a:t>, technologies de pointe et </a:t>
            </a:r>
            <a:r>
              <a:rPr lang="fr-FR" sz="1600" b="1" dirty="0">
                <a:solidFill>
                  <a:schemeClr val="tx1"/>
                </a:solidFill>
              </a:rPr>
              <a:t>parcours patients optimisés</a:t>
            </a:r>
          </a:p>
        </p:txBody>
      </p:sp>
      <p:pic>
        <p:nvPicPr>
          <p:cNvPr id="14" name="Image 13" descr="Une image contenant Graphique, cœur, cercle, conception&#10;&#10;Description générée automatiquement">
            <a:extLst>
              <a:ext uri="{FF2B5EF4-FFF2-40B4-BE49-F238E27FC236}">
                <a16:creationId xmlns:a16="http://schemas.microsoft.com/office/drawing/2014/main" id="{8A068C9D-6711-148B-E502-540C628741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1169" y="1110663"/>
            <a:ext cx="1179067" cy="117906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9C361FC-D93E-C027-CFD1-362BB8777C22}"/>
              </a:ext>
            </a:extLst>
          </p:cNvPr>
          <p:cNvSpPr/>
          <p:nvPr/>
        </p:nvSpPr>
        <p:spPr>
          <a:xfrm>
            <a:off x="4329522" y="2259973"/>
            <a:ext cx="662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SOIN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F964D5-2BEB-21B3-669A-1290D31185CB}"/>
              </a:ext>
            </a:extLst>
          </p:cNvPr>
          <p:cNvSpPr/>
          <p:nvPr/>
        </p:nvSpPr>
        <p:spPr>
          <a:xfrm>
            <a:off x="404442" y="2682647"/>
            <a:ext cx="2771729" cy="38097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marL="0" lvl="2" algn="ctr">
              <a:lnSpc>
                <a:spcPct val="150000"/>
              </a:lnSpc>
              <a:spcAft>
                <a:spcPts val="600"/>
              </a:spcAft>
            </a:pPr>
            <a:endParaRPr lang="fr-FR" sz="1600" dirty="0">
              <a:solidFill>
                <a:schemeClr val="tx1"/>
              </a:solidFill>
            </a:endParaRPr>
          </a:p>
          <a:p>
            <a:pPr marL="0" lvl="2" algn="ctr">
              <a:lnSpc>
                <a:spcPct val="150000"/>
              </a:lnSpc>
              <a:spcAft>
                <a:spcPts val="600"/>
              </a:spcAft>
            </a:pPr>
            <a:r>
              <a:rPr lang="fr-FR" sz="1600" dirty="0">
                <a:solidFill>
                  <a:schemeClr val="tx1"/>
                </a:solidFill>
              </a:rPr>
              <a:t>Explorer les </a:t>
            </a:r>
            <a:r>
              <a:rPr lang="fr-FR" sz="1600" b="1" dirty="0">
                <a:solidFill>
                  <a:schemeClr val="tx1"/>
                </a:solidFill>
              </a:rPr>
              <a:t>mécanismes</a:t>
            </a:r>
            <a:r>
              <a:rPr lang="fr-FR" sz="1600" dirty="0">
                <a:solidFill>
                  <a:schemeClr val="tx1"/>
                </a:solidFill>
              </a:rPr>
              <a:t> à l’origine des valvulopathies et de leur progression et proposer des </a:t>
            </a:r>
            <a:r>
              <a:rPr lang="fr-FR" sz="1600" b="1" dirty="0">
                <a:solidFill>
                  <a:schemeClr val="tx1"/>
                </a:solidFill>
              </a:rPr>
              <a:t>innovations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b="1" dirty="0">
                <a:solidFill>
                  <a:schemeClr val="tx1"/>
                </a:solidFill>
              </a:rPr>
              <a:t>diagnostiques</a:t>
            </a:r>
            <a:r>
              <a:rPr lang="fr-FR" sz="1600" dirty="0">
                <a:solidFill>
                  <a:schemeClr val="tx1"/>
                </a:solidFill>
              </a:rPr>
              <a:t> et </a:t>
            </a:r>
            <a:r>
              <a:rPr lang="fr-FR" sz="1600" b="1" dirty="0">
                <a:solidFill>
                  <a:schemeClr val="tx1"/>
                </a:solidFill>
              </a:rPr>
              <a:t>thérapeutiques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C20913-5F8F-9DFC-174F-8D9906DFB224}"/>
              </a:ext>
            </a:extLst>
          </p:cNvPr>
          <p:cNvSpPr/>
          <p:nvPr/>
        </p:nvSpPr>
        <p:spPr>
          <a:xfrm>
            <a:off x="1139294" y="2259973"/>
            <a:ext cx="1302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RECHERCHE</a:t>
            </a:r>
          </a:p>
        </p:txBody>
      </p:sp>
    </p:spTree>
    <p:extLst>
      <p:ext uri="{BB962C8B-B14F-4D97-AF65-F5344CB8AC3E}">
        <p14:creationId xmlns:p14="http://schemas.microsoft.com/office/powerpoint/2010/main" val="367130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1" grpId="0"/>
      <p:bldP spid="22" grpId="0"/>
      <p:bldP spid="13" grpId="0" animBg="1"/>
      <p:bldP spid="23" grpId="0"/>
      <p:bldP spid="24" grpId="0" animBg="1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à coins arrondis 74"/>
          <p:cNvSpPr/>
          <p:nvPr/>
        </p:nvSpPr>
        <p:spPr>
          <a:xfrm>
            <a:off x="6199844" y="2524883"/>
            <a:ext cx="1655064" cy="914400"/>
          </a:xfrm>
          <a:prstGeom prst="roundRect">
            <a:avLst/>
          </a:prstGeom>
          <a:solidFill>
            <a:srgbClr val="F9E3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endParaRPr lang="fr-FR">
              <a:solidFill>
                <a:schemeClr val="lt1"/>
              </a:solidFill>
            </a:endParaRPr>
          </a:p>
        </p:txBody>
      </p:sp>
      <p:sp>
        <p:nvSpPr>
          <p:cNvPr id="74" name="Rectangle à coins arrondis 73"/>
          <p:cNvSpPr/>
          <p:nvPr/>
        </p:nvSpPr>
        <p:spPr>
          <a:xfrm>
            <a:off x="2291737" y="2524883"/>
            <a:ext cx="1655064" cy="914400"/>
          </a:xfrm>
          <a:prstGeom prst="roundRect">
            <a:avLst/>
          </a:prstGeom>
          <a:solidFill>
            <a:srgbClr val="F9E3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endParaRPr lang="fr-FR">
              <a:solidFill>
                <a:schemeClr val="lt1"/>
              </a:solidFill>
            </a:endParaRPr>
          </a:p>
        </p:txBody>
      </p:sp>
      <p:sp>
        <p:nvSpPr>
          <p:cNvPr id="28" name="Flèche droite 27"/>
          <p:cNvSpPr/>
          <p:nvPr/>
        </p:nvSpPr>
        <p:spPr>
          <a:xfrm>
            <a:off x="186799" y="1009871"/>
            <a:ext cx="11793894" cy="474107"/>
          </a:xfrm>
          <a:prstGeom prst="rightArrow">
            <a:avLst>
              <a:gd name="adj1" fmla="val 65708"/>
              <a:gd name="adj2" fmla="val 71161"/>
            </a:avLst>
          </a:prstGeom>
          <a:solidFill>
            <a:srgbClr val="174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endParaRPr lang="fr-FR" sz="1600">
              <a:solidFill>
                <a:schemeClr val="tx1"/>
              </a:solidFill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6B7A58B9-EB26-7A8C-1CC8-D9473A7DB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Structure du projet</a:t>
            </a:r>
          </a:p>
        </p:txBody>
      </p:sp>
      <p:sp>
        <p:nvSpPr>
          <p:cNvPr id="3" name="Rectangle à coins arrondis 2"/>
          <p:cNvSpPr/>
          <p:nvPr/>
        </p:nvSpPr>
        <p:spPr>
          <a:xfrm>
            <a:off x="348072" y="1494329"/>
            <a:ext cx="1655064" cy="9747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endParaRPr lang="fr-FR">
              <a:solidFill>
                <a:schemeClr val="lt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74131" y="1495795"/>
            <a:ext cx="1269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/>
              <a:t>Mécanismes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346446" y="2524883"/>
            <a:ext cx="1655064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endParaRPr lang="fr-FR">
              <a:solidFill>
                <a:schemeClr val="lt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46546" y="2525092"/>
            <a:ext cx="1671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Marqueurs</a:t>
            </a:r>
          </a:p>
        </p:txBody>
      </p:sp>
      <p:sp>
        <p:nvSpPr>
          <p:cNvPr id="20" name="Rectangle à coins arrondis 19"/>
          <p:cNvSpPr/>
          <p:nvPr/>
        </p:nvSpPr>
        <p:spPr>
          <a:xfrm>
            <a:off x="4245198" y="1494329"/>
            <a:ext cx="1655064" cy="969364"/>
          </a:xfrm>
          <a:prstGeom prst="roundRect">
            <a:avLst/>
          </a:prstGeom>
          <a:solidFill>
            <a:srgbClr val="F9E3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endParaRPr lang="fr-FR">
              <a:solidFill>
                <a:schemeClr val="lt1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4313667" y="1495795"/>
            <a:ext cx="1529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Altération myocardique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2422693" y="1064517"/>
            <a:ext cx="1402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Diagnostic</a:t>
            </a:r>
          </a:p>
        </p:txBody>
      </p:sp>
      <p:sp>
        <p:nvSpPr>
          <p:cNvPr id="29" name="Rectangle à coins arrondis 28"/>
          <p:cNvSpPr/>
          <p:nvPr/>
        </p:nvSpPr>
        <p:spPr>
          <a:xfrm>
            <a:off x="4254553" y="2524883"/>
            <a:ext cx="1655064" cy="9144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endParaRPr lang="fr-FR" sz="1600">
              <a:solidFill>
                <a:schemeClr val="tx1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4380611" y="1068160"/>
            <a:ext cx="1402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Evolution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6372012" y="1065344"/>
            <a:ext cx="3234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Traitement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48072" y="1820377"/>
            <a:ext cx="16550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Rétrécissement aortique</a:t>
            </a:r>
          </a:p>
          <a:p>
            <a:pPr algn="ctr"/>
            <a:r>
              <a:rPr lang="fr-FR" sz="1100" dirty="0"/>
              <a:t>Prolapsus mitral</a:t>
            </a:r>
          </a:p>
          <a:p>
            <a:pPr algn="ctr"/>
            <a:r>
              <a:rPr lang="fr-FR" sz="1100" dirty="0"/>
              <a:t>Cardiopathie carcinoïde</a:t>
            </a:r>
          </a:p>
        </p:txBody>
      </p:sp>
      <p:sp>
        <p:nvSpPr>
          <p:cNvPr id="34" name="Rectangle à coins arrondis 33"/>
          <p:cNvSpPr/>
          <p:nvPr/>
        </p:nvSpPr>
        <p:spPr>
          <a:xfrm>
            <a:off x="10090888" y="1494329"/>
            <a:ext cx="1655064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endParaRPr lang="fr-FR"/>
          </a:p>
        </p:txBody>
      </p:sp>
      <p:sp>
        <p:nvSpPr>
          <p:cNvPr id="35" name="ZoneTexte 34"/>
          <p:cNvSpPr txBox="1"/>
          <p:nvPr/>
        </p:nvSpPr>
        <p:spPr>
          <a:xfrm>
            <a:off x="10115082" y="1495795"/>
            <a:ext cx="1612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Dysfonction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329426" y="2875836"/>
            <a:ext cx="16538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Génétique</a:t>
            </a:r>
          </a:p>
          <a:p>
            <a:pPr algn="ctr"/>
            <a:r>
              <a:rPr lang="fr-FR" sz="1100" dirty="0" err="1"/>
              <a:t>Lipidomique</a:t>
            </a:r>
            <a:endParaRPr lang="fr-FR" sz="1100" dirty="0"/>
          </a:p>
          <a:p>
            <a:pPr algn="ctr"/>
            <a:r>
              <a:rPr lang="fr-FR" sz="1100" dirty="0"/>
              <a:t>Biomarqueurs</a:t>
            </a:r>
          </a:p>
        </p:txBody>
      </p:sp>
      <p:sp>
        <p:nvSpPr>
          <p:cNvPr id="38" name="Rectangle à coins arrondis 37"/>
          <p:cNvSpPr/>
          <p:nvPr/>
        </p:nvSpPr>
        <p:spPr>
          <a:xfrm>
            <a:off x="2296635" y="1494329"/>
            <a:ext cx="1655064" cy="974778"/>
          </a:xfrm>
          <a:prstGeom prst="roundRect">
            <a:avLst/>
          </a:prstGeom>
          <a:solidFill>
            <a:srgbClr val="F9E3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endParaRPr lang="fr-FR">
              <a:solidFill>
                <a:schemeClr val="lt1"/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2413648" y="1495795"/>
            <a:ext cx="1402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Dépistage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2435102" y="2525092"/>
            <a:ext cx="1402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Imagerie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2291737" y="1896171"/>
            <a:ext cx="15960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Enregistrement des vibrations thoraciques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2290984" y="2875836"/>
            <a:ext cx="15960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Scanner à comptage photonique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4233001" y="2024601"/>
            <a:ext cx="15960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Ventricule gauche</a:t>
            </a:r>
          </a:p>
          <a:p>
            <a:pPr algn="ctr"/>
            <a:r>
              <a:rPr lang="fr-FR" sz="1100" dirty="0"/>
              <a:t>Rigidité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4327071" y="2525092"/>
            <a:ext cx="1529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/>
              <a:t>Co-morbidités</a:t>
            </a:r>
            <a:endParaRPr lang="fr-FR" sz="1600" b="1" dirty="0"/>
          </a:p>
        </p:txBody>
      </p:sp>
      <p:sp>
        <p:nvSpPr>
          <p:cNvPr id="45" name="ZoneTexte 44"/>
          <p:cNvSpPr txBox="1"/>
          <p:nvPr/>
        </p:nvSpPr>
        <p:spPr>
          <a:xfrm>
            <a:off x="4358078" y="3045206"/>
            <a:ext cx="15290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100"/>
            </a:lvl1pPr>
          </a:lstStyle>
          <a:p>
            <a:r>
              <a:rPr lang="fr-FR" dirty="0"/>
              <a:t>Amylose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267148" y="1058002"/>
            <a:ext cx="165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Progression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6215313" y="2848404"/>
            <a:ext cx="16651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err="1"/>
              <a:t>Sarcopénie</a:t>
            </a:r>
            <a:endParaRPr lang="fr-FR" sz="1100" dirty="0"/>
          </a:p>
          <a:p>
            <a:pPr algn="ctr"/>
            <a:r>
              <a:rPr lang="fr-FR" sz="1100" dirty="0"/>
              <a:t>Rééducation cardiaque</a:t>
            </a:r>
          </a:p>
          <a:p>
            <a:pPr algn="ctr"/>
            <a:r>
              <a:rPr lang="fr-FR" sz="1100" dirty="0"/>
              <a:t>Fragilité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6215313" y="2525092"/>
            <a:ext cx="1621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Qualité de vie</a:t>
            </a:r>
          </a:p>
        </p:txBody>
      </p:sp>
      <p:sp>
        <p:nvSpPr>
          <p:cNvPr id="12" name="Flèche droite 11"/>
          <p:cNvSpPr/>
          <p:nvPr/>
        </p:nvSpPr>
        <p:spPr>
          <a:xfrm>
            <a:off x="2290984" y="4061211"/>
            <a:ext cx="9366903" cy="574380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endParaRPr lang="fr-FR" sz="1600">
              <a:solidFill>
                <a:schemeClr val="tx1"/>
              </a:solidFill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1041567" y="4170651"/>
            <a:ext cx="10616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Analyse médico-économique </a:t>
            </a:r>
            <a:r>
              <a:rPr lang="fr-FR" dirty="0"/>
              <a:t> </a:t>
            </a:r>
            <a:r>
              <a:rPr lang="fr-FR" sz="1100" dirty="0"/>
              <a:t>Article 51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10090888" y="1058002"/>
            <a:ext cx="160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Suivi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10090886" y="1793812"/>
            <a:ext cx="16460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Dégénérescence des </a:t>
            </a:r>
            <a:r>
              <a:rPr lang="fr-FR" sz="1100" dirty="0" err="1"/>
              <a:t>bioprothèses</a:t>
            </a:r>
            <a:endParaRPr lang="fr-FR" sz="1100" dirty="0"/>
          </a:p>
          <a:p>
            <a:pPr algn="ctr"/>
            <a:r>
              <a:rPr lang="fr-FR" sz="1100" dirty="0" err="1"/>
              <a:t>Thrombogénicité</a:t>
            </a:r>
            <a:endParaRPr lang="fr-FR" sz="1100" dirty="0"/>
          </a:p>
        </p:txBody>
      </p:sp>
      <p:sp>
        <p:nvSpPr>
          <p:cNvPr id="58" name="Rectangle à coins arrondis 57"/>
          <p:cNvSpPr/>
          <p:nvPr/>
        </p:nvSpPr>
        <p:spPr>
          <a:xfrm>
            <a:off x="345910" y="4648270"/>
            <a:ext cx="11364494" cy="523412"/>
          </a:xfrm>
          <a:prstGeom prst="roundRect">
            <a:avLst/>
          </a:prstGeom>
          <a:solidFill>
            <a:srgbClr val="F9E3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endParaRPr lang="fr-FR"/>
          </a:p>
        </p:txBody>
      </p:sp>
      <p:sp>
        <p:nvSpPr>
          <p:cNvPr id="60" name="Rectangle à coins arrondis 59"/>
          <p:cNvSpPr/>
          <p:nvPr/>
        </p:nvSpPr>
        <p:spPr>
          <a:xfrm>
            <a:off x="346446" y="3582531"/>
            <a:ext cx="1655064" cy="914400"/>
          </a:xfrm>
          <a:prstGeom prst="roundRect">
            <a:avLst/>
          </a:prstGeom>
          <a:solidFill>
            <a:srgbClr val="174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endParaRPr lang="fr-FR" sz="1600">
              <a:solidFill>
                <a:schemeClr val="bg1"/>
              </a:solidFill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345910" y="3587715"/>
            <a:ext cx="1637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IA</a:t>
            </a:r>
          </a:p>
        </p:txBody>
      </p:sp>
      <p:sp>
        <p:nvSpPr>
          <p:cNvPr id="62" name="Rectangle à coins arrondis 61"/>
          <p:cNvSpPr/>
          <p:nvPr/>
        </p:nvSpPr>
        <p:spPr>
          <a:xfrm>
            <a:off x="10103084" y="2524883"/>
            <a:ext cx="1655064" cy="914400"/>
          </a:xfrm>
          <a:prstGeom prst="roundRect">
            <a:avLst/>
          </a:prstGeom>
          <a:solidFill>
            <a:srgbClr val="174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endParaRPr lang="fr-FR" sz="1600">
              <a:solidFill>
                <a:schemeClr val="bg1"/>
              </a:solidFill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10115082" y="2525092"/>
            <a:ext cx="1621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IA</a:t>
            </a:r>
          </a:p>
        </p:txBody>
      </p:sp>
      <p:sp>
        <p:nvSpPr>
          <p:cNvPr id="64" name="ZoneTexte 63"/>
          <p:cNvSpPr txBox="1"/>
          <p:nvPr/>
        </p:nvSpPr>
        <p:spPr>
          <a:xfrm>
            <a:off x="361744" y="3901951"/>
            <a:ext cx="16239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Détection précoce du RA par un modèle d’apprentissage</a:t>
            </a:r>
          </a:p>
        </p:txBody>
      </p:sp>
      <p:sp>
        <p:nvSpPr>
          <p:cNvPr id="66" name="Rectangle à coins arrondis 65"/>
          <p:cNvSpPr/>
          <p:nvPr/>
        </p:nvSpPr>
        <p:spPr>
          <a:xfrm>
            <a:off x="8142324" y="2524883"/>
            <a:ext cx="1655064" cy="914400"/>
          </a:xfrm>
          <a:prstGeom prst="roundRect">
            <a:avLst/>
          </a:prstGeom>
          <a:solidFill>
            <a:srgbClr val="174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endParaRPr lang="fr-FR" sz="1600">
              <a:solidFill>
                <a:schemeClr val="bg1"/>
              </a:solidFill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8160604" y="2525092"/>
            <a:ext cx="163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IA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10115082" y="2875836"/>
            <a:ext cx="16430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Prédiction dysfonctionnement</a:t>
            </a:r>
          </a:p>
        </p:txBody>
      </p:sp>
      <p:sp>
        <p:nvSpPr>
          <p:cNvPr id="65" name="ZoneTexte 64"/>
          <p:cNvSpPr txBox="1"/>
          <p:nvPr/>
        </p:nvSpPr>
        <p:spPr>
          <a:xfrm>
            <a:off x="8173331" y="2875836"/>
            <a:ext cx="15960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Prédiction succès thérapeutique</a:t>
            </a:r>
          </a:p>
        </p:txBody>
      </p:sp>
      <p:sp>
        <p:nvSpPr>
          <p:cNvPr id="69" name="Rectangle à coins arrondis 68"/>
          <p:cNvSpPr/>
          <p:nvPr/>
        </p:nvSpPr>
        <p:spPr>
          <a:xfrm>
            <a:off x="6215313" y="1494328"/>
            <a:ext cx="3582075" cy="95816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endParaRPr lang="fr-FR" sz="1600">
              <a:solidFill>
                <a:schemeClr val="tx1"/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6215313" y="1495795"/>
            <a:ext cx="3606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Thérapies innovantes</a:t>
            </a:r>
          </a:p>
        </p:txBody>
      </p:sp>
      <p:sp>
        <p:nvSpPr>
          <p:cNvPr id="70" name="Rectangle à coins arrondis 69"/>
          <p:cNvSpPr/>
          <p:nvPr/>
        </p:nvSpPr>
        <p:spPr>
          <a:xfrm>
            <a:off x="372412" y="5315066"/>
            <a:ext cx="11364494" cy="5234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endParaRPr lang="fr-FR"/>
          </a:p>
        </p:txBody>
      </p:sp>
      <p:sp>
        <p:nvSpPr>
          <p:cNvPr id="71" name="ZoneTexte 70"/>
          <p:cNvSpPr txBox="1"/>
          <p:nvPr/>
        </p:nvSpPr>
        <p:spPr>
          <a:xfrm>
            <a:off x="345911" y="4721679"/>
            <a:ext cx="11353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Data center et cohortes</a:t>
            </a:r>
          </a:p>
        </p:txBody>
      </p:sp>
      <p:sp>
        <p:nvSpPr>
          <p:cNvPr id="72" name="Rectangle à coins arrondis 71"/>
          <p:cNvSpPr/>
          <p:nvPr/>
        </p:nvSpPr>
        <p:spPr>
          <a:xfrm>
            <a:off x="381275" y="5989817"/>
            <a:ext cx="11364494" cy="5234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endParaRPr lang="fr-FR"/>
          </a:p>
        </p:txBody>
      </p:sp>
      <p:sp>
        <p:nvSpPr>
          <p:cNvPr id="51" name="ZoneTexte 50"/>
          <p:cNvSpPr txBox="1"/>
          <p:nvPr/>
        </p:nvSpPr>
        <p:spPr>
          <a:xfrm>
            <a:off x="6215313" y="1731071"/>
            <a:ext cx="35942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Ultrasons – RA</a:t>
            </a:r>
          </a:p>
          <a:p>
            <a:pPr algn="ctr"/>
            <a:r>
              <a:rPr lang="fr-FR" sz="1100" dirty="0"/>
              <a:t>Bicuspidie et TAVI</a:t>
            </a:r>
          </a:p>
          <a:p>
            <a:pPr algn="ctr"/>
            <a:r>
              <a:rPr lang="fr-FR" sz="1100" dirty="0" err="1"/>
              <a:t>Antithrombotique</a:t>
            </a:r>
            <a:r>
              <a:rPr lang="fr-FR" sz="1100" dirty="0"/>
              <a:t> – IM</a:t>
            </a:r>
          </a:p>
          <a:p>
            <a:pPr algn="ctr"/>
            <a:r>
              <a:rPr lang="fr-FR" sz="1100" dirty="0"/>
              <a:t>Robotique</a:t>
            </a:r>
          </a:p>
        </p:txBody>
      </p:sp>
      <p:sp>
        <p:nvSpPr>
          <p:cNvPr id="76" name="ZoneTexte 75"/>
          <p:cNvSpPr txBox="1"/>
          <p:nvPr/>
        </p:nvSpPr>
        <p:spPr>
          <a:xfrm>
            <a:off x="404592" y="5386081"/>
            <a:ext cx="11353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Disséminer - valoriser</a:t>
            </a:r>
          </a:p>
        </p:txBody>
      </p:sp>
      <p:sp>
        <p:nvSpPr>
          <p:cNvPr id="77" name="ZoneTexte 76"/>
          <p:cNvSpPr txBox="1"/>
          <p:nvPr/>
        </p:nvSpPr>
        <p:spPr>
          <a:xfrm>
            <a:off x="345910" y="6078204"/>
            <a:ext cx="11353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Former</a:t>
            </a:r>
          </a:p>
        </p:txBody>
      </p:sp>
      <p:sp>
        <p:nvSpPr>
          <p:cNvPr id="78" name="Flèche droite 77"/>
          <p:cNvSpPr/>
          <p:nvPr/>
        </p:nvSpPr>
        <p:spPr>
          <a:xfrm>
            <a:off x="2296635" y="3472712"/>
            <a:ext cx="9366903" cy="57438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endParaRPr lang="fr-FR" sz="1600">
              <a:solidFill>
                <a:schemeClr val="tx1"/>
              </a:solidFill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2311428" y="3585438"/>
            <a:ext cx="9351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			Unité médico-chirurgicale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231666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0EF61-AFA9-5390-CABF-A80A8745B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14F2C317-55B3-23A0-C101-A9C58B2B1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Structure du projet</a:t>
            </a:r>
          </a:p>
        </p:txBody>
      </p:sp>
      <p:sp>
        <p:nvSpPr>
          <p:cNvPr id="3" name="Rectangle à coins arrondis 2">
            <a:extLst>
              <a:ext uri="{FF2B5EF4-FFF2-40B4-BE49-F238E27FC236}">
                <a16:creationId xmlns:a16="http://schemas.microsoft.com/office/drawing/2014/main" id="{F6269FFC-08E1-F92B-D634-2345A9140EEF}"/>
              </a:ext>
            </a:extLst>
          </p:cNvPr>
          <p:cNvSpPr/>
          <p:nvPr/>
        </p:nvSpPr>
        <p:spPr>
          <a:xfrm>
            <a:off x="317488" y="1099115"/>
            <a:ext cx="2752024" cy="523220"/>
          </a:xfrm>
          <a:prstGeom prst="roundRect">
            <a:avLst>
              <a:gd name="adj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b"/>
          <a:lstStyle/>
          <a:p>
            <a:pPr algn="ctr"/>
            <a:endParaRPr lang="fr-FR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964D433-95AC-28B3-7866-C1C9BF1E20C5}"/>
              </a:ext>
            </a:extLst>
          </p:cNvPr>
          <p:cNvSpPr txBox="1"/>
          <p:nvPr/>
        </p:nvSpPr>
        <p:spPr>
          <a:xfrm>
            <a:off x="317487" y="1207572"/>
            <a:ext cx="2670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4">
                    <a:lumMod val="75000"/>
                  </a:schemeClr>
                </a:solidFill>
              </a:rPr>
              <a:t>Recherche fondamentale</a:t>
            </a:r>
          </a:p>
        </p:txBody>
      </p:sp>
      <p:sp>
        <p:nvSpPr>
          <p:cNvPr id="2" name="Rectangle à coins arrondis 2">
            <a:extLst>
              <a:ext uri="{FF2B5EF4-FFF2-40B4-BE49-F238E27FC236}">
                <a16:creationId xmlns:a16="http://schemas.microsoft.com/office/drawing/2014/main" id="{E82900C0-C7FD-E98B-7A9B-3386F1410DED}"/>
              </a:ext>
            </a:extLst>
          </p:cNvPr>
          <p:cNvSpPr/>
          <p:nvPr/>
        </p:nvSpPr>
        <p:spPr>
          <a:xfrm>
            <a:off x="346841" y="1622335"/>
            <a:ext cx="2717102" cy="4531897"/>
          </a:xfrm>
          <a:prstGeom prst="roundRect">
            <a:avLst>
              <a:gd name="adj" fmla="val 0"/>
            </a:avLst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08000" rIns="36000" rtlCol="0" anchor="t"/>
          <a:lstStyle/>
          <a:p>
            <a:pPr marL="285750" indent="-285750"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WP 1 : </a:t>
            </a:r>
            <a:r>
              <a:rPr lang="fr-FR" sz="1200" dirty="0">
                <a:solidFill>
                  <a:schemeClr val="tx1"/>
                </a:solidFill>
              </a:rPr>
              <a:t>Découvrir les mécanismes de l’atteinte valvulaire afin de définir des cibles thérapeutiques capables de retarder la dégradation des valves et des prothèses valvulaires</a:t>
            </a:r>
          </a:p>
          <a:p>
            <a:pPr marL="285750" indent="-285750"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sz="1200" dirty="0">
              <a:solidFill>
                <a:schemeClr val="tx1"/>
              </a:solidFill>
            </a:endParaRPr>
          </a:p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endParaRPr lang="fr-FR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WP 2 : </a:t>
            </a:r>
            <a:r>
              <a:rPr lang="fr-FR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Découvrir des marqueurs biologiques et génétiques de la pathologie pour caractériser l’atteinte valvulaire et suivre son évolutivité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1FEBAE-A41A-754B-EDED-713763E21C14}"/>
              </a:ext>
            </a:extLst>
          </p:cNvPr>
          <p:cNvSpPr/>
          <p:nvPr/>
        </p:nvSpPr>
        <p:spPr>
          <a:xfrm>
            <a:off x="579898" y="3224853"/>
            <a:ext cx="2114079" cy="5538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/>
                </a:solidFill>
              </a:rPr>
              <a:t>3 parties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/>
                </a:solidFill>
              </a:rPr>
              <a:t>11 tâches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/>
                </a:solidFill>
              </a:rPr>
              <a:t>6 unités de recherche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BC603A-4DDB-2BE1-E94E-1BAEB95C4090}"/>
              </a:ext>
            </a:extLst>
          </p:cNvPr>
          <p:cNvSpPr/>
          <p:nvPr/>
        </p:nvSpPr>
        <p:spPr>
          <a:xfrm>
            <a:off x="579898" y="5224907"/>
            <a:ext cx="2114079" cy="5538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/>
                </a:solidFill>
              </a:rPr>
              <a:t>4 parties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/>
                </a:solidFill>
              </a:rPr>
              <a:t>2 tâches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/>
                </a:solidFill>
              </a:rPr>
              <a:t>3 unités de recherche</a:t>
            </a:r>
          </a:p>
        </p:txBody>
      </p:sp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F95A7BD4-A75F-C0EE-5C2B-76BABB745EC8}"/>
              </a:ext>
            </a:extLst>
          </p:cNvPr>
          <p:cNvSpPr/>
          <p:nvPr/>
        </p:nvSpPr>
        <p:spPr>
          <a:xfrm>
            <a:off x="6602532" y="1100585"/>
            <a:ext cx="2752024" cy="523220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b"/>
          <a:lstStyle/>
          <a:p>
            <a:pPr lvl="0" algn="ctr"/>
            <a:endParaRPr lang="fr-FR" sz="1200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49A7E32-DDF0-54BD-2FC6-CFC7079DEEF4}"/>
              </a:ext>
            </a:extLst>
          </p:cNvPr>
          <p:cNvSpPr txBox="1"/>
          <p:nvPr/>
        </p:nvSpPr>
        <p:spPr>
          <a:xfrm>
            <a:off x="6615818" y="1099850"/>
            <a:ext cx="276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5">
                    <a:lumMod val="50000"/>
                  </a:schemeClr>
                </a:solidFill>
              </a:rPr>
              <a:t>Dissémination des innovations et partenariat industriel</a:t>
            </a:r>
          </a:p>
        </p:txBody>
      </p:sp>
      <p:sp>
        <p:nvSpPr>
          <p:cNvPr id="21" name="Rectangle à coins arrondis 2">
            <a:extLst>
              <a:ext uri="{FF2B5EF4-FFF2-40B4-BE49-F238E27FC236}">
                <a16:creationId xmlns:a16="http://schemas.microsoft.com/office/drawing/2014/main" id="{38E271B2-FA06-A7E3-2DB9-B827B5953E91}"/>
              </a:ext>
            </a:extLst>
          </p:cNvPr>
          <p:cNvSpPr/>
          <p:nvPr/>
        </p:nvSpPr>
        <p:spPr>
          <a:xfrm>
            <a:off x="6615818" y="1623805"/>
            <a:ext cx="2738738" cy="3904031"/>
          </a:xfrm>
          <a:prstGeom prst="roundRect">
            <a:avLst>
              <a:gd name="adj" fmla="val 0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08000" rIns="36000" rtlCol="0" anchor="t"/>
          <a:lstStyle/>
          <a:p>
            <a:pPr marL="285750" indent="-285750"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WP 7 : </a:t>
            </a:r>
            <a:r>
              <a:rPr lang="fr-FR" sz="1200" dirty="0">
                <a:solidFill>
                  <a:schemeClr val="tx1"/>
                </a:solidFill>
              </a:rPr>
              <a:t>Disséminer les activités de recherche auprès de la communauté scientifique et les associations de patients pour aborder les conséquences sociales et sociétales</a:t>
            </a:r>
          </a:p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endParaRPr lang="fr-FR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WP 8 : </a:t>
            </a:r>
            <a:r>
              <a:rPr lang="fr-FR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Bâtir une politique de valorisation partagée avec les fondateurs et des partenariats industriels pérennes avec l’Institut</a:t>
            </a:r>
          </a:p>
          <a:p>
            <a:pPr marL="285750" indent="-285750"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AEE821-E2A5-989B-1A07-4DD6DA634D61}"/>
              </a:ext>
            </a:extLst>
          </p:cNvPr>
          <p:cNvSpPr/>
          <p:nvPr/>
        </p:nvSpPr>
        <p:spPr>
          <a:xfrm>
            <a:off x="6938164" y="3152088"/>
            <a:ext cx="2114079" cy="3688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/>
                </a:solidFill>
              </a:rPr>
              <a:t>5 axes de travail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E04E18-BB23-AC22-A352-6A0A0676F6BD}"/>
              </a:ext>
            </a:extLst>
          </p:cNvPr>
          <p:cNvSpPr/>
          <p:nvPr/>
        </p:nvSpPr>
        <p:spPr>
          <a:xfrm>
            <a:off x="6938164" y="4852484"/>
            <a:ext cx="2114079" cy="3688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/>
                </a:solidFill>
              </a:rPr>
              <a:t>3 axes de travail</a:t>
            </a:r>
          </a:p>
        </p:txBody>
      </p:sp>
      <p:sp>
        <p:nvSpPr>
          <p:cNvPr id="6" name="Rectangle à coins arrondis 5">
            <a:extLst>
              <a:ext uri="{FF2B5EF4-FFF2-40B4-BE49-F238E27FC236}">
                <a16:creationId xmlns:a16="http://schemas.microsoft.com/office/drawing/2014/main" id="{75B9AD87-9A43-94F0-F411-D206F1246642}"/>
              </a:ext>
            </a:extLst>
          </p:cNvPr>
          <p:cNvSpPr/>
          <p:nvPr/>
        </p:nvSpPr>
        <p:spPr>
          <a:xfrm>
            <a:off x="3240470" y="1100585"/>
            <a:ext cx="3217065" cy="523220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b"/>
          <a:lstStyle/>
          <a:p>
            <a:pPr lvl="0" algn="ctr"/>
            <a:endParaRPr lang="fr-FR" sz="1200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9B2EB3E-1C56-CCDF-AD33-0DC617ADD1B8}"/>
              </a:ext>
            </a:extLst>
          </p:cNvPr>
          <p:cNvSpPr txBox="1"/>
          <p:nvPr/>
        </p:nvSpPr>
        <p:spPr>
          <a:xfrm>
            <a:off x="3214509" y="1207572"/>
            <a:ext cx="3243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3">
                    <a:lumMod val="75000"/>
                  </a:schemeClr>
                </a:solidFill>
              </a:rPr>
              <a:t>Recherche clinique</a:t>
            </a:r>
          </a:p>
        </p:txBody>
      </p:sp>
      <p:sp>
        <p:nvSpPr>
          <p:cNvPr id="15" name="Rectangle à coins arrondis 2">
            <a:extLst>
              <a:ext uri="{FF2B5EF4-FFF2-40B4-BE49-F238E27FC236}">
                <a16:creationId xmlns:a16="http://schemas.microsoft.com/office/drawing/2014/main" id="{518F353E-C9A7-0E7D-3AB9-FCCF0D01FF2D}"/>
              </a:ext>
            </a:extLst>
          </p:cNvPr>
          <p:cNvSpPr/>
          <p:nvPr/>
        </p:nvSpPr>
        <p:spPr>
          <a:xfrm>
            <a:off x="3238931" y="1623805"/>
            <a:ext cx="3210944" cy="4869069"/>
          </a:xfrm>
          <a:prstGeom prst="roundRect">
            <a:avLst>
              <a:gd name="adj" fmla="val 0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08000" rIns="36000" rtlCol="0" anchor="t"/>
          <a:lstStyle/>
          <a:p>
            <a:pPr marL="171450" indent="-171450" algn="just">
              <a:lnSpc>
                <a:spcPts val="1500"/>
              </a:lnSpc>
              <a:spcBef>
                <a:spcPts val="2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WP 3 : </a:t>
            </a:r>
            <a:r>
              <a:rPr lang="fr-FR" sz="1200" dirty="0">
                <a:solidFill>
                  <a:schemeClr val="tx1"/>
                </a:solidFill>
              </a:rPr>
              <a:t>Diagnostiquer plus rapidement la pathologie valvulaire et les facteurs de risque afin de pouvoir intervenir avant le remplacement valvulaire</a:t>
            </a:r>
          </a:p>
          <a:p>
            <a:pPr algn="just">
              <a:lnSpc>
                <a:spcPts val="1500"/>
              </a:lnSpc>
              <a:spcBef>
                <a:spcPts val="200"/>
              </a:spcBef>
              <a:spcAft>
                <a:spcPts val="900"/>
              </a:spcAft>
            </a:pPr>
            <a:endParaRPr lang="fr-FR" sz="1200" dirty="0">
              <a:solidFill>
                <a:schemeClr val="tx1"/>
              </a:solidFill>
            </a:endParaRPr>
          </a:p>
          <a:p>
            <a:pPr marL="171450" indent="-171450" algn="just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tx1"/>
                </a:solidFill>
              </a:rPr>
              <a:t>WP 4 : </a:t>
            </a:r>
            <a:r>
              <a:rPr lang="fr-FR" sz="1200" dirty="0">
                <a:solidFill>
                  <a:schemeClr val="tx1"/>
                </a:solidFill>
              </a:rPr>
              <a:t>Mieux comprendre et évaluer l’atteinte de la fonction VG pour adapter la prise en charge des patients</a:t>
            </a:r>
          </a:p>
          <a:p>
            <a:pPr algn="just">
              <a:lnSpc>
                <a:spcPts val="1500"/>
              </a:lnSpc>
            </a:pPr>
            <a:endParaRPr lang="fr-FR" sz="1200" dirty="0">
              <a:solidFill>
                <a:schemeClr val="tx1"/>
              </a:solidFill>
            </a:endParaRPr>
          </a:p>
          <a:p>
            <a:pPr marL="171450" indent="-171450" algn="just">
              <a:lnSpc>
                <a:spcPts val="1500"/>
              </a:lnSpc>
              <a:spcBef>
                <a:spcPts val="2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tx1"/>
                </a:solidFill>
              </a:rPr>
              <a:t>WP 5 : </a:t>
            </a:r>
            <a:r>
              <a:rPr lang="fr-FR" sz="1200" dirty="0">
                <a:solidFill>
                  <a:schemeClr val="tx1"/>
                </a:solidFill>
              </a:rPr>
              <a:t>Améliorer le parcours de soins, le traitement et le suivi avec une optimisation médico-économique permettant un accès aux soins de qualité à l’ensemble des patients concernés.</a:t>
            </a:r>
          </a:p>
          <a:p>
            <a:pPr marL="171450" indent="-171450" algn="just">
              <a:lnSpc>
                <a:spcPts val="15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fr-FR" sz="1200" dirty="0">
              <a:solidFill>
                <a:schemeClr val="tx1"/>
              </a:solidFill>
            </a:endParaRPr>
          </a:p>
          <a:p>
            <a:pPr marL="171450" indent="-171450" algn="just">
              <a:lnSpc>
                <a:spcPts val="1500"/>
              </a:lnSpc>
              <a:spcBef>
                <a:spcPts val="2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tx1"/>
                </a:solidFill>
              </a:rPr>
              <a:t>WP 6 : </a:t>
            </a:r>
            <a:r>
              <a:rPr lang="fr-FR" sz="1200" dirty="0">
                <a:solidFill>
                  <a:schemeClr val="tx1"/>
                </a:solidFill>
              </a:rPr>
              <a:t>Construire un « data center » pour enrichir les cohortes, les manager, assurer la qualité de leurs données avant de les stocker à des fins d’analyse par l’IA.</a:t>
            </a:r>
          </a:p>
          <a:p>
            <a:pPr marL="171450" indent="-171450" algn="just">
              <a:lnSpc>
                <a:spcPts val="1500"/>
              </a:lnSpc>
              <a:spcBef>
                <a:spcPts val="2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fr-FR" sz="1200" dirty="0">
              <a:solidFill>
                <a:schemeClr val="tx1"/>
              </a:solidFill>
            </a:endParaRPr>
          </a:p>
          <a:p>
            <a:pPr marL="285750" indent="-285750" algn="just">
              <a:lnSpc>
                <a:spcPts val="1500"/>
              </a:lnSpc>
              <a:spcBef>
                <a:spcPts val="2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fr-FR" sz="1200" dirty="0">
              <a:solidFill>
                <a:schemeClr val="tx1"/>
              </a:solidFill>
            </a:endParaRPr>
          </a:p>
          <a:p>
            <a:pPr marL="285750" indent="-285750" algn="just">
              <a:lnSpc>
                <a:spcPts val="1500"/>
              </a:lnSpc>
              <a:spcBef>
                <a:spcPts val="2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fr-FR" sz="1200" dirty="0">
              <a:solidFill>
                <a:schemeClr val="tx1"/>
              </a:solidFill>
            </a:endParaRPr>
          </a:p>
          <a:p>
            <a:pPr marL="285750" indent="-285750" algn="just">
              <a:lnSpc>
                <a:spcPts val="1500"/>
              </a:lnSpc>
              <a:spcBef>
                <a:spcPts val="2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fr-FR" sz="1200" dirty="0">
              <a:solidFill>
                <a:schemeClr val="tx1"/>
              </a:solidFill>
            </a:endParaRPr>
          </a:p>
          <a:p>
            <a:pPr marL="285750" indent="-285750" algn="just">
              <a:lnSpc>
                <a:spcPts val="1500"/>
              </a:lnSpc>
              <a:spcBef>
                <a:spcPts val="2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D808FB-7926-8E83-7E61-3F75F9E7AC2A}"/>
              </a:ext>
            </a:extLst>
          </p:cNvPr>
          <p:cNvSpPr/>
          <p:nvPr/>
        </p:nvSpPr>
        <p:spPr>
          <a:xfrm>
            <a:off x="3549379" y="5969820"/>
            <a:ext cx="2590046" cy="3688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/>
                </a:solidFill>
              </a:rPr>
              <a:t>3 parties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/>
                </a:solidFill>
              </a:rPr>
              <a:t>5 tâches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/>
                </a:solidFill>
              </a:rPr>
              <a:t>6 équipes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1DA75A-952F-0C9A-38B0-2B2205A7613A}"/>
              </a:ext>
            </a:extLst>
          </p:cNvPr>
          <p:cNvSpPr/>
          <p:nvPr/>
        </p:nvSpPr>
        <p:spPr>
          <a:xfrm>
            <a:off x="3538443" y="2635846"/>
            <a:ext cx="2590047" cy="1824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/>
                </a:solidFill>
              </a:rPr>
              <a:t>2 parties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/>
                </a:solidFill>
              </a:rPr>
              <a:t>3 équipes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21535C-D26D-6689-F2BB-50B480519624}"/>
              </a:ext>
            </a:extLst>
          </p:cNvPr>
          <p:cNvSpPr/>
          <p:nvPr/>
        </p:nvSpPr>
        <p:spPr>
          <a:xfrm>
            <a:off x="3538444" y="3501765"/>
            <a:ext cx="2590047" cy="202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/>
                </a:solidFill>
              </a:rPr>
              <a:t>2 parties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/>
                </a:solidFill>
              </a:rPr>
              <a:t>5 équipes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D29477-F607-01CD-0C89-AB7E3B9D85E8}"/>
              </a:ext>
            </a:extLst>
          </p:cNvPr>
          <p:cNvSpPr/>
          <p:nvPr/>
        </p:nvSpPr>
        <p:spPr>
          <a:xfrm>
            <a:off x="3549379" y="4668072"/>
            <a:ext cx="2590047" cy="3688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/>
                </a:solidFill>
              </a:rPr>
              <a:t>5 parties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/>
                </a:solidFill>
              </a:rPr>
              <a:t>9 tâches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/>
                </a:solidFill>
              </a:rPr>
              <a:t>11 équipes</a:t>
            </a:r>
          </a:p>
        </p:txBody>
      </p:sp>
      <p:sp>
        <p:nvSpPr>
          <p:cNvPr id="9" name="Rectangle à coins arrondis 8">
            <a:extLst>
              <a:ext uri="{FF2B5EF4-FFF2-40B4-BE49-F238E27FC236}">
                <a16:creationId xmlns:a16="http://schemas.microsoft.com/office/drawing/2014/main" id="{53B1296D-ECBE-9C26-926C-DB9B74638C31}"/>
              </a:ext>
            </a:extLst>
          </p:cNvPr>
          <p:cNvSpPr/>
          <p:nvPr/>
        </p:nvSpPr>
        <p:spPr>
          <a:xfrm>
            <a:off x="9523975" y="1099115"/>
            <a:ext cx="2222957" cy="523220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b"/>
          <a:lstStyle/>
          <a:p>
            <a:pPr lvl="0" algn="ctr"/>
            <a:endParaRPr lang="fr-FR" sz="1200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52F63AD-D93E-3DCE-DE5E-478A7BBB0017}"/>
              </a:ext>
            </a:extLst>
          </p:cNvPr>
          <p:cNvSpPr txBox="1"/>
          <p:nvPr/>
        </p:nvSpPr>
        <p:spPr>
          <a:xfrm>
            <a:off x="9529544" y="1249978"/>
            <a:ext cx="2217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6">
                    <a:lumMod val="75000"/>
                  </a:schemeClr>
                </a:solidFill>
              </a:rPr>
              <a:t>Apprentissage innovant</a:t>
            </a:r>
          </a:p>
        </p:txBody>
      </p:sp>
      <p:sp>
        <p:nvSpPr>
          <p:cNvPr id="24" name="Rectangle à coins arrondis 2">
            <a:extLst>
              <a:ext uri="{FF2B5EF4-FFF2-40B4-BE49-F238E27FC236}">
                <a16:creationId xmlns:a16="http://schemas.microsoft.com/office/drawing/2014/main" id="{70DFF49C-9794-4E69-BEDE-7D3E762061E3}"/>
              </a:ext>
            </a:extLst>
          </p:cNvPr>
          <p:cNvSpPr/>
          <p:nvPr/>
        </p:nvSpPr>
        <p:spPr>
          <a:xfrm>
            <a:off x="9534447" y="1826481"/>
            <a:ext cx="2202011" cy="1602519"/>
          </a:xfrm>
          <a:prstGeom prst="roundRect">
            <a:avLst>
              <a:gd name="adj" fmla="val 0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08000" rIns="36000" rtlCol="0" anchor="t"/>
          <a:lstStyle/>
          <a:p>
            <a:pPr marL="285750" indent="-285750"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WP 9 : </a:t>
            </a:r>
            <a:r>
              <a:rPr lang="fr-FR" sz="1200" dirty="0">
                <a:solidFill>
                  <a:schemeClr val="tx1"/>
                </a:solidFill>
              </a:rPr>
              <a:t>Apporter de nouvelles innovations en apprentissage et formation</a:t>
            </a:r>
            <a:r>
              <a:rPr lang="fr-FR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marL="285750" indent="-285750"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CB54D72-91BC-36C5-812F-91399BD88810}"/>
              </a:ext>
            </a:extLst>
          </p:cNvPr>
          <p:cNvSpPr/>
          <p:nvPr/>
        </p:nvSpPr>
        <p:spPr>
          <a:xfrm>
            <a:off x="9705004" y="2818265"/>
            <a:ext cx="1860896" cy="3688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/>
                </a:solidFill>
              </a:rPr>
              <a:t>3 parties</a:t>
            </a:r>
          </a:p>
        </p:txBody>
      </p:sp>
    </p:spTree>
    <p:extLst>
      <p:ext uri="{BB962C8B-B14F-4D97-AF65-F5344CB8AC3E}">
        <p14:creationId xmlns:p14="http://schemas.microsoft.com/office/powerpoint/2010/main" val="2779963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DB3E53C-1635-99EC-445A-76C9656D4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213D-551C-436C-A8C6-3C6D3C24854B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942DD96C-3574-6B80-4B42-481F4737DF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97485" y="1138001"/>
            <a:ext cx="6394515" cy="4579627"/>
          </a:xfrm>
        </p:spPr>
        <p:txBody>
          <a:bodyPr/>
          <a:lstStyle/>
          <a:p>
            <a:r>
              <a:rPr lang="fr-FR" b="1" spc="300" dirty="0"/>
              <a:t>Les maladies des valves cardiaques</a:t>
            </a:r>
          </a:p>
        </p:txBody>
      </p:sp>
    </p:spTree>
    <p:extLst>
      <p:ext uri="{BB962C8B-B14F-4D97-AF65-F5344CB8AC3E}">
        <p14:creationId xmlns:p14="http://schemas.microsoft.com/office/powerpoint/2010/main" val="2021311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4">
            <a:extLst>
              <a:ext uri="{FF2B5EF4-FFF2-40B4-BE49-F238E27FC236}">
                <a16:creationId xmlns:a16="http://schemas.microsoft.com/office/drawing/2014/main" id="{6B7A58B9-EB26-7A8C-1CC8-D9473A7DBA50}"/>
              </a:ext>
            </a:extLst>
          </p:cNvPr>
          <p:cNvSpPr txBox="1">
            <a:spLocks/>
          </p:cNvSpPr>
          <p:nvPr/>
        </p:nvSpPr>
        <p:spPr>
          <a:xfrm>
            <a:off x="346841" y="365126"/>
            <a:ext cx="11498317" cy="748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Gouvernance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90C6D7C-F85D-7313-FADC-8B99E6C9493A}"/>
              </a:ext>
            </a:extLst>
          </p:cNvPr>
          <p:cNvSpPr txBox="1"/>
          <p:nvPr/>
        </p:nvSpPr>
        <p:spPr>
          <a:xfrm>
            <a:off x="2142035" y="3996825"/>
            <a:ext cx="7884979" cy="10287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fr-FR" sz="2000" dirty="0"/>
              <a:t>La gouvernance sera définie par </a:t>
            </a:r>
            <a:r>
              <a:rPr lang="fr-FR" sz="2000" b="1" dirty="0"/>
              <a:t>un comité de pilotage </a:t>
            </a:r>
          </a:p>
          <a:p>
            <a:pPr algn="ctr"/>
            <a:r>
              <a:rPr lang="fr-FR" sz="2000" dirty="0"/>
              <a:t>avec les fondateurs institutionnels de l’Institut Alain Cribier</a:t>
            </a:r>
          </a:p>
        </p:txBody>
      </p:sp>
      <p:pic>
        <p:nvPicPr>
          <p:cNvPr id="3" name="Picture 30" descr="CHU Rouen • CHU Média">
            <a:extLst>
              <a:ext uri="{FF2B5EF4-FFF2-40B4-BE49-F238E27FC236}">
                <a16:creationId xmlns:a16="http://schemas.microsoft.com/office/drawing/2014/main" id="{CAB38770-01A9-E242-D0F8-3130F0E9C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986" y="5173775"/>
            <a:ext cx="1110298" cy="73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C85A3AE-9757-E244-37AC-E1E7AADC2F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" t="20315" r="-113" b="17295"/>
          <a:stretch/>
        </p:blipFill>
        <p:spPr>
          <a:xfrm>
            <a:off x="4943277" y="5336861"/>
            <a:ext cx="1640629" cy="57576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4D9ED62-445A-F7FC-6577-3FDA7CD0B2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022" b="22991"/>
          <a:stretch/>
        </p:blipFill>
        <p:spPr>
          <a:xfrm>
            <a:off x="8251899" y="5414256"/>
            <a:ext cx="1775115" cy="49837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29EC3E9-992F-96E0-E8A8-7D525D4ED2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033" t="17330" r="16288" b="26025"/>
          <a:stretch/>
        </p:blipFill>
        <p:spPr>
          <a:xfrm>
            <a:off x="4908645" y="1270303"/>
            <a:ext cx="2374710" cy="2525527"/>
          </a:xfrm>
          <a:prstGeom prst="rect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137489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3E279-BFA8-2CF0-0D07-44E5D3C76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BBDDF5-F97E-CBBE-61F0-6FB8DDEA10F5}"/>
              </a:ext>
            </a:extLst>
          </p:cNvPr>
          <p:cNvSpPr/>
          <p:nvPr/>
        </p:nvSpPr>
        <p:spPr>
          <a:xfrm>
            <a:off x="200244" y="3505372"/>
            <a:ext cx="11791507" cy="2810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3CF213-1631-104D-D6EC-0C41E3C83465}"/>
              </a:ext>
            </a:extLst>
          </p:cNvPr>
          <p:cNvSpPr/>
          <p:nvPr/>
        </p:nvSpPr>
        <p:spPr>
          <a:xfrm>
            <a:off x="3049771" y="3473473"/>
            <a:ext cx="6092455" cy="585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2"/>
                </a:solidFill>
              </a:rPr>
              <a:t>Quel est le caractère innovant du projet 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0CCB16-0CDD-DBFA-76C1-36E10DBC8C57}"/>
              </a:ext>
            </a:extLst>
          </p:cNvPr>
          <p:cNvSpPr/>
          <p:nvPr/>
        </p:nvSpPr>
        <p:spPr>
          <a:xfrm>
            <a:off x="443023" y="4511169"/>
            <a:ext cx="2526491" cy="1626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Aucun Institut </a:t>
            </a:r>
            <a:r>
              <a:rPr lang="fr-FR" sz="1600" dirty="0">
                <a:solidFill>
                  <a:schemeClr val="tx1"/>
                </a:solidFill>
              </a:rPr>
              <a:t>dédié aux valves cardiaques en France et très peu au plan international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8C3E6C-F021-DEAE-11DA-3E55079E0230}"/>
              </a:ext>
            </a:extLst>
          </p:cNvPr>
          <p:cNvSpPr/>
          <p:nvPr/>
        </p:nvSpPr>
        <p:spPr>
          <a:xfrm>
            <a:off x="9222486" y="4511169"/>
            <a:ext cx="2526491" cy="1626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Environnement idéal </a:t>
            </a:r>
            <a:r>
              <a:rPr lang="fr-FR" sz="1600" dirty="0">
                <a:solidFill>
                  <a:schemeClr val="tx1"/>
                </a:solidFill>
              </a:rPr>
              <a:t>pour comprendre les valvulopathies et développer des solutions innovantes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ADFC69-D667-BA97-8C15-6E1B29A47EBC}"/>
              </a:ext>
            </a:extLst>
          </p:cNvPr>
          <p:cNvSpPr/>
          <p:nvPr/>
        </p:nvSpPr>
        <p:spPr>
          <a:xfrm>
            <a:off x="6295999" y="4511169"/>
            <a:ext cx="2526491" cy="1626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Réseau unique </a:t>
            </a:r>
            <a:r>
              <a:rPr lang="fr-FR" sz="1600" dirty="0">
                <a:solidFill>
                  <a:schemeClr val="tx1"/>
                </a:solidFill>
              </a:rPr>
              <a:t>grâce aux </a:t>
            </a:r>
            <a:r>
              <a:rPr lang="fr-FR" sz="1600" b="1" dirty="0">
                <a:solidFill>
                  <a:schemeClr val="tx1"/>
                </a:solidFill>
              </a:rPr>
              <a:t>partenariats</a:t>
            </a:r>
            <a:r>
              <a:rPr lang="fr-FR" sz="1600" dirty="0">
                <a:solidFill>
                  <a:schemeClr val="tx1"/>
                </a:solidFill>
              </a:rPr>
              <a:t>, pour développer la </a:t>
            </a:r>
            <a:r>
              <a:rPr lang="fr-FR" sz="1600" b="1" dirty="0">
                <a:solidFill>
                  <a:schemeClr val="tx1"/>
                </a:solidFill>
              </a:rPr>
              <a:t>recherche</a:t>
            </a:r>
            <a:r>
              <a:rPr lang="fr-FR" sz="1600" dirty="0">
                <a:solidFill>
                  <a:schemeClr val="tx1"/>
                </a:solidFill>
              </a:rPr>
              <a:t> et les </a:t>
            </a:r>
            <a:r>
              <a:rPr lang="fr-FR" sz="1600" b="1" dirty="0">
                <a:solidFill>
                  <a:schemeClr val="tx1"/>
                </a:solidFill>
              </a:rPr>
              <a:t>innovations</a:t>
            </a:r>
            <a:r>
              <a:rPr lang="fr-FR" sz="1600" dirty="0">
                <a:solidFill>
                  <a:schemeClr val="tx1"/>
                </a:solidFill>
              </a:rPr>
              <a:t> autour des maladies valvulaires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2AD467-CA18-407F-233B-63B5FF8E2863}"/>
              </a:ext>
            </a:extLst>
          </p:cNvPr>
          <p:cNvSpPr/>
          <p:nvPr/>
        </p:nvSpPr>
        <p:spPr>
          <a:xfrm>
            <a:off x="3369511" y="4511169"/>
            <a:ext cx="2526491" cy="1626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4 piliers</a:t>
            </a:r>
            <a:r>
              <a:rPr lang="fr-FR" sz="1600" dirty="0">
                <a:solidFill>
                  <a:schemeClr val="tx1"/>
                </a:solidFill>
              </a:rPr>
              <a:t> permettant d’agir à grande échelle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B29F50E-0424-9D0D-B7EF-806E67E0770A}"/>
              </a:ext>
            </a:extLst>
          </p:cNvPr>
          <p:cNvSpPr txBox="1">
            <a:spLocks/>
          </p:cNvSpPr>
          <p:nvPr/>
        </p:nvSpPr>
        <p:spPr>
          <a:xfrm>
            <a:off x="346841" y="365126"/>
            <a:ext cx="11498317" cy="748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Pertinence et caractère innovant du projet</a:t>
            </a:r>
          </a:p>
        </p:txBody>
      </p:sp>
      <p:cxnSp>
        <p:nvCxnSpPr>
          <p:cNvPr id="4" name="Connecteur : en angle 3">
            <a:extLst>
              <a:ext uri="{FF2B5EF4-FFF2-40B4-BE49-F238E27FC236}">
                <a16:creationId xmlns:a16="http://schemas.microsoft.com/office/drawing/2014/main" id="{F06E0480-6918-372C-055F-A957A09B316C}"/>
              </a:ext>
            </a:extLst>
          </p:cNvPr>
          <p:cNvCxnSpPr>
            <a:cxnSpLocks/>
            <a:endCxn id="10" idx="0"/>
          </p:cNvCxnSpPr>
          <p:nvPr/>
        </p:nvCxnSpPr>
        <p:spPr>
          <a:xfrm rot="10800000" flipV="1">
            <a:off x="1706270" y="4058689"/>
            <a:ext cx="4389731" cy="452480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 : en angle 15">
            <a:extLst>
              <a:ext uri="{FF2B5EF4-FFF2-40B4-BE49-F238E27FC236}">
                <a16:creationId xmlns:a16="http://schemas.microsoft.com/office/drawing/2014/main" id="{D9750DBB-0D43-CA1D-EB06-10FF8F7B44E4}"/>
              </a:ext>
            </a:extLst>
          </p:cNvPr>
          <p:cNvCxnSpPr>
            <a:cxnSpLocks/>
            <a:endCxn id="13" idx="0"/>
          </p:cNvCxnSpPr>
          <p:nvPr/>
        </p:nvCxnSpPr>
        <p:spPr>
          <a:xfrm rot="10800000" flipV="1">
            <a:off x="4632758" y="4058681"/>
            <a:ext cx="1463249" cy="452487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 : en angle 19">
            <a:extLst>
              <a:ext uri="{FF2B5EF4-FFF2-40B4-BE49-F238E27FC236}">
                <a16:creationId xmlns:a16="http://schemas.microsoft.com/office/drawing/2014/main" id="{062C8617-610A-CF99-E94F-24EF323874A6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6096002" y="4058678"/>
            <a:ext cx="1463243" cy="45249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 : en angle 22">
            <a:extLst>
              <a:ext uri="{FF2B5EF4-FFF2-40B4-BE49-F238E27FC236}">
                <a16:creationId xmlns:a16="http://schemas.microsoft.com/office/drawing/2014/main" id="{101E37E8-D246-23DB-A7AB-C595F4FFEAF1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6095994" y="4058678"/>
            <a:ext cx="4389738" cy="45249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B83E85A-AE57-9DB8-F8C8-982C817C0631}"/>
              </a:ext>
            </a:extLst>
          </p:cNvPr>
          <p:cNvSpPr/>
          <p:nvPr/>
        </p:nvSpPr>
        <p:spPr>
          <a:xfrm>
            <a:off x="3049766" y="1195936"/>
            <a:ext cx="6092455" cy="585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2"/>
                </a:solidFill>
              </a:rPr>
              <a:t>Quelle est la pertinence du projet 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E1BEBF4-EB61-C67C-BCB8-652F84EAE7DC}"/>
              </a:ext>
            </a:extLst>
          </p:cNvPr>
          <p:cNvSpPr/>
          <p:nvPr/>
        </p:nvSpPr>
        <p:spPr>
          <a:xfrm>
            <a:off x="1986525" y="1942848"/>
            <a:ext cx="2526491" cy="12072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Excellence reconnue : 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</a:rPr>
              <a:t>Découvertes majeures et projets d’envergure (RHU STOP-AS, Article 51)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8A080F9-4EBF-3830-D234-F82F7A9DC795}"/>
              </a:ext>
            </a:extLst>
          </p:cNvPr>
          <p:cNvSpPr/>
          <p:nvPr/>
        </p:nvSpPr>
        <p:spPr>
          <a:xfrm>
            <a:off x="4756555" y="1942848"/>
            <a:ext cx="2526491" cy="12072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Réseau de recherche structuré </a:t>
            </a:r>
            <a:r>
              <a:rPr lang="fr-FR" sz="1600" dirty="0">
                <a:solidFill>
                  <a:schemeClr val="tx1"/>
                </a:solidFill>
              </a:rPr>
              <a:t>(FHU REMOD-VHF et CARNAVAL)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A3FA0E6-450D-1441-53F3-8816E4005C22}"/>
              </a:ext>
            </a:extLst>
          </p:cNvPr>
          <p:cNvSpPr/>
          <p:nvPr/>
        </p:nvSpPr>
        <p:spPr>
          <a:xfrm>
            <a:off x="7526584" y="1942848"/>
            <a:ext cx="2526491" cy="12072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Partenariats publics-privés</a:t>
            </a:r>
            <a:endParaRPr lang="fr-FR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716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3E279-BFA8-2CF0-0D07-44E5D3C76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DB29F50E-0424-9D0D-B7EF-806E67E0770A}"/>
              </a:ext>
            </a:extLst>
          </p:cNvPr>
          <p:cNvSpPr txBox="1">
            <a:spLocks/>
          </p:cNvSpPr>
          <p:nvPr/>
        </p:nvSpPr>
        <p:spPr>
          <a:xfrm>
            <a:off x="346841" y="365126"/>
            <a:ext cx="11498317" cy="748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Réunion de lancement le 6 mars 2025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666" y="1114098"/>
            <a:ext cx="4477634" cy="298508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5136" t="10433" r="55549" b="32392"/>
          <a:stretch/>
        </p:blipFill>
        <p:spPr>
          <a:xfrm>
            <a:off x="6685666" y="4314824"/>
            <a:ext cx="4477634" cy="183144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41" y="1352223"/>
            <a:ext cx="6040380" cy="418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74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Planning prévisionnel 2025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927010"/>
              </p:ext>
            </p:extLst>
          </p:nvPr>
        </p:nvGraphicFramePr>
        <p:xfrm>
          <a:off x="254519" y="1176871"/>
          <a:ext cx="11628000" cy="4954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24000">
                  <a:extLst>
                    <a:ext uri="{9D8B030D-6E8A-4147-A177-3AD203B41FA5}">
                      <a16:colId xmlns:a16="http://schemas.microsoft.com/office/drawing/2014/main" val="3082324137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145902961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3804849081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301633250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034086625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3413654188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3684067726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3740329382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425005041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4197296127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3351597211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4191189739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40073622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Jan.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Fév.</a:t>
                      </a:r>
                    </a:p>
                  </a:txBody>
                  <a:tcPr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Mar.</a:t>
                      </a:r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Avr.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Mai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Juin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Juil.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Août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Sep.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Oct.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Nov.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Déc.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255049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Projet</a:t>
                      </a:r>
                      <a:r>
                        <a:rPr lang="fr-FR" sz="1400" baseline="0" dirty="0"/>
                        <a:t> scientifique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219599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Comité des Fondateurs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674496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Sollicitation des premiers mécènes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FD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276846"/>
                  </a:ext>
                </a:extLst>
              </a:tr>
              <a:tr h="137567">
                <a:tc>
                  <a:txBody>
                    <a:bodyPr/>
                    <a:lstStyle/>
                    <a:p>
                      <a:pPr algn="r"/>
                      <a:endParaRPr lang="fr-FR" sz="1400" i="1" dirty="0"/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5418819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r"/>
                      <a:r>
                        <a:rPr lang="fr-FR" sz="1400" b="1" i="1" dirty="0"/>
                        <a:t>SOINS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555816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r"/>
                      <a:r>
                        <a:rPr lang="fr-FR" sz="1400" b="1" i="1" dirty="0"/>
                        <a:t>RECHERCHE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012518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r"/>
                      <a:r>
                        <a:rPr lang="fr-FR" sz="1400" b="1" i="1" dirty="0"/>
                        <a:t>FORMATION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835090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r"/>
                      <a:r>
                        <a:rPr lang="fr-FR" sz="1400" b="1" i="1" dirty="0"/>
                        <a:t>COMMUNICATION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105691"/>
                  </a:ext>
                </a:extLst>
              </a:tr>
            </a:tbl>
          </a:graphicData>
        </a:graphic>
      </p:graphicFrame>
      <p:sp>
        <p:nvSpPr>
          <p:cNvPr id="9" name="Étoile à 5 branches 8"/>
          <p:cNvSpPr/>
          <p:nvPr/>
        </p:nvSpPr>
        <p:spPr>
          <a:xfrm>
            <a:off x="5801336" y="2819087"/>
            <a:ext cx="288000" cy="288000"/>
          </a:xfrm>
          <a:prstGeom prst="star5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1BEBF4-EB61-C67C-BCB8-652F84EAE7DC}"/>
              </a:ext>
            </a:extLst>
          </p:cNvPr>
          <p:cNvSpPr/>
          <p:nvPr/>
        </p:nvSpPr>
        <p:spPr>
          <a:xfrm>
            <a:off x="3309634" y="3856447"/>
            <a:ext cx="2855525" cy="30777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Création unité médico-chirurgicale</a:t>
            </a:r>
          </a:p>
        </p:txBody>
      </p:sp>
      <p:sp>
        <p:nvSpPr>
          <p:cNvPr id="8" name="Rectangle 7"/>
          <p:cNvSpPr/>
          <p:nvPr/>
        </p:nvSpPr>
        <p:spPr>
          <a:xfrm>
            <a:off x="5520764" y="3078806"/>
            <a:ext cx="8491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 err="1"/>
              <a:t>EuroPCR</a:t>
            </a:r>
            <a:endParaRPr lang="fr-FR" sz="1400" b="1" dirty="0"/>
          </a:p>
        </p:txBody>
      </p:sp>
      <p:sp>
        <p:nvSpPr>
          <p:cNvPr id="12" name="Ellipse 11"/>
          <p:cNvSpPr/>
          <p:nvPr/>
        </p:nvSpPr>
        <p:spPr>
          <a:xfrm>
            <a:off x="3978111" y="2417498"/>
            <a:ext cx="180000" cy="180000"/>
          </a:xfrm>
          <a:prstGeom prst="ellipse">
            <a:avLst/>
          </a:prstGeom>
          <a:solidFill>
            <a:srgbClr val="CDC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4521564" y="2417498"/>
            <a:ext cx="180000" cy="180000"/>
          </a:xfrm>
          <a:prstGeom prst="ellipse">
            <a:avLst/>
          </a:prstGeom>
          <a:solidFill>
            <a:srgbClr val="CDC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4891055" y="2417498"/>
            <a:ext cx="180000" cy="180000"/>
          </a:xfrm>
          <a:prstGeom prst="ellipse">
            <a:avLst/>
          </a:prstGeom>
          <a:solidFill>
            <a:srgbClr val="CDC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6095999" y="2413689"/>
            <a:ext cx="180000" cy="180000"/>
          </a:xfrm>
          <a:prstGeom prst="ellipse">
            <a:avLst/>
          </a:prstGeom>
          <a:solidFill>
            <a:srgbClr val="CDC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7210943" y="2415601"/>
            <a:ext cx="180000" cy="180000"/>
          </a:xfrm>
          <a:prstGeom prst="ellipse">
            <a:avLst/>
          </a:prstGeom>
          <a:solidFill>
            <a:srgbClr val="CDC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8809259" y="2415601"/>
            <a:ext cx="180000" cy="180000"/>
          </a:xfrm>
          <a:prstGeom prst="ellipse">
            <a:avLst/>
          </a:prstGeom>
          <a:solidFill>
            <a:srgbClr val="CDC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>
            <a:off x="10383979" y="2413689"/>
            <a:ext cx="180000" cy="180000"/>
          </a:xfrm>
          <a:prstGeom prst="ellipse">
            <a:avLst/>
          </a:prstGeom>
          <a:solidFill>
            <a:srgbClr val="CDC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/>
          <p:cNvSpPr/>
          <p:nvPr/>
        </p:nvSpPr>
        <p:spPr>
          <a:xfrm>
            <a:off x="4253059" y="4507444"/>
            <a:ext cx="180000" cy="18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4885331" y="4393900"/>
            <a:ext cx="180000" cy="18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4885331" y="4636673"/>
            <a:ext cx="180000" cy="18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2599583" y="4335834"/>
            <a:ext cx="16817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400" b="1" dirty="0"/>
              <a:t>Région Normandie</a:t>
            </a:r>
          </a:p>
          <a:p>
            <a:pPr algn="r"/>
            <a:r>
              <a:rPr lang="fr-FR" sz="1400" b="1" dirty="0"/>
              <a:t>AAP Plateforme</a:t>
            </a:r>
            <a:r>
              <a:rPr lang="fr-FR" sz="1400" b="1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137608" y="4335834"/>
            <a:ext cx="1488795" cy="52322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fr-FR" sz="1400" b="1" dirty="0"/>
              <a:t>AAP FFC</a:t>
            </a:r>
          </a:p>
          <a:p>
            <a:r>
              <a:rPr lang="fr-FR" sz="1400" b="1" dirty="0"/>
              <a:t>AAP MESSIDORE</a:t>
            </a:r>
            <a:endParaRPr lang="fr-FR" sz="1400" dirty="0"/>
          </a:p>
        </p:txBody>
      </p:sp>
      <p:sp>
        <p:nvSpPr>
          <p:cNvPr id="39" name="Ellipse 38"/>
          <p:cNvSpPr/>
          <p:nvPr/>
        </p:nvSpPr>
        <p:spPr>
          <a:xfrm>
            <a:off x="5826638" y="5108518"/>
            <a:ext cx="180000" cy="180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/>
        </p:nvSpPr>
        <p:spPr>
          <a:xfrm>
            <a:off x="10561636" y="5108518"/>
            <a:ext cx="180000" cy="180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Étoile à 5 branches 41"/>
          <p:cNvSpPr/>
          <p:nvPr/>
        </p:nvSpPr>
        <p:spPr>
          <a:xfrm>
            <a:off x="4975331" y="5042052"/>
            <a:ext cx="288000" cy="288000"/>
          </a:xfrm>
          <a:prstGeom prst="star5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Étoile à 5 branches 42"/>
          <p:cNvSpPr/>
          <p:nvPr/>
        </p:nvSpPr>
        <p:spPr>
          <a:xfrm>
            <a:off x="9737439" y="5665792"/>
            <a:ext cx="288000" cy="288000"/>
          </a:xfrm>
          <a:prstGeom prst="star5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/>
          <p:cNvSpPr/>
          <p:nvPr/>
        </p:nvSpPr>
        <p:spPr>
          <a:xfrm>
            <a:off x="5520764" y="5254943"/>
            <a:ext cx="8260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400" b="1" dirty="0"/>
              <a:t>WS TAVI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0238633" y="5246154"/>
            <a:ext cx="8260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400" b="1" dirty="0"/>
              <a:t>WS TAVI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415841" y="4946858"/>
            <a:ext cx="15594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400" b="1" dirty="0"/>
              <a:t>Création d’une </a:t>
            </a:r>
            <a:r>
              <a:rPr lang="fr-FR" sz="1400" b="1" dirty="0" err="1"/>
              <a:t>Masterclass</a:t>
            </a:r>
            <a:r>
              <a:rPr lang="fr-FR" sz="1400" b="1" dirty="0"/>
              <a:t> UE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47" name="Étoile à 5 branches 46"/>
          <p:cNvSpPr/>
          <p:nvPr/>
        </p:nvSpPr>
        <p:spPr>
          <a:xfrm>
            <a:off x="5801335" y="5581311"/>
            <a:ext cx="288000" cy="288000"/>
          </a:xfrm>
          <a:prstGeom prst="star5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/>
        </p:nvSpPr>
        <p:spPr>
          <a:xfrm>
            <a:off x="5523294" y="5867010"/>
            <a:ext cx="8491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 err="1"/>
              <a:t>EuroPCR</a:t>
            </a:r>
            <a:endParaRPr lang="fr-FR" sz="1400" b="1" dirty="0"/>
          </a:p>
        </p:txBody>
      </p:sp>
      <p:sp>
        <p:nvSpPr>
          <p:cNvPr id="49" name="Rectangle 48"/>
          <p:cNvSpPr/>
          <p:nvPr/>
        </p:nvSpPr>
        <p:spPr>
          <a:xfrm>
            <a:off x="10112865" y="5548182"/>
            <a:ext cx="1077539" cy="523220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r>
              <a:rPr lang="fr-FR" sz="1400" b="1" dirty="0"/>
              <a:t>Journée</a:t>
            </a:r>
          </a:p>
          <a:p>
            <a:r>
              <a:rPr lang="fr-FR" sz="1400" b="1" dirty="0"/>
              <a:t>Scientifique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2896020" y="6188116"/>
            <a:ext cx="2164182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ctr">
              <a:defRPr sz="1600"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 dirty="0">
                <a:solidFill>
                  <a:schemeClr val="tx1"/>
                </a:solidFill>
              </a:rPr>
              <a:t>Réunion de lancement</a:t>
            </a:r>
          </a:p>
        </p:txBody>
      </p:sp>
      <p:cxnSp>
        <p:nvCxnSpPr>
          <p:cNvPr id="54" name="Connecteur droit avec flèche 53"/>
          <p:cNvCxnSpPr/>
          <p:nvPr/>
        </p:nvCxnSpPr>
        <p:spPr>
          <a:xfrm>
            <a:off x="3959257" y="5701490"/>
            <a:ext cx="0" cy="4866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875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304" y="1399732"/>
            <a:ext cx="5897267" cy="429195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783" y="5838853"/>
            <a:ext cx="992311" cy="54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8" b="19735"/>
          <a:stretch/>
        </p:blipFill>
        <p:spPr>
          <a:xfrm>
            <a:off x="3176244" y="5852051"/>
            <a:ext cx="956500" cy="54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6642" y="5848658"/>
            <a:ext cx="1076869" cy="5400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28600" y="2826610"/>
            <a:ext cx="30093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E88EA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Soins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2B499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A5C268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Formation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2B499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963782" y="2826610"/>
            <a:ext cx="31184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Recherche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Communication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2B499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-26122" y="175240"/>
            <a:ext cx="122181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B499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Institut Alain </a:t>
            </a:r>
            <a:r>
              <a:rPr kumimoji="0" lang="fr-FR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B499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Cribier</a:t>
            </a: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2B499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2B499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2B499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391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46742C-3861-AB7F-3300-03E3F9B8F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41" y="316452"/>
            <a:ext cx="11498317" cy="748972"/>
          </a:xfrm>
        </p:spPr>
        <p:txBody>
          <a:bodyPr/>
          <a:lstStyle/>
          <a:p>
            <a:r>
              <a:rPr lang="fr-FR" dirty="0"/>
              <a:t>Les maladies des valves cardiaques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552A9C73-06ED-419B-81B5-491CBFC2233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46841" y="1173638"/>
            <a:ext cx="11809562" cy="4133653"/>
          </a:xfrm>
        </p:spPr>
        <p:txBody>
          <a:bodyPr rtlCol="0">
            <a:noAutofit/>
          </a:bodyPr>
          <a:lstStyle/>
          <a:p>
            <a:r>
              <a:rPr lang="fr-FR" sz="2000" dirty="0"/>
              <a:t>Egalement appelées  «</a:t>
            </a:r>
            <a:r>
              <a:rPr lang="fr-FR" sz="2000" dirty="0">
                <a:solidFill>
                  <a:schemeClr val="accent3">
                    <a:lumMod val="50000"/>
                  </a:schemeClr>
                </a:solidFill>
              </a:rPr>
              <a:t> </a:t>
            </a:r>
            <a:r>
              <a:rPr lang="fr-FR" sz="2000" b="1" dirty="0">
                <a:solidFill>
                  <a:schemeClr val="accent3">
                    <a:lumMod val="50000"/>
                  </a:schemeClr>
                </a:solidFill>
              </a:rPr>
              <a:t>valvulopathies</a:t>
            </a:r>
            <a:r>
              <a:rPr lang="fr-FR" sz="2000" dirty="0">
                <a:solidFill>
                  <a:schemeClr val="accent3">
                    <a:lumMod val="50000"/>
                  </a:schemeClr>
                </a:solidFill>
              </a:rPr>
              <a:t> </a:t>
            </a:r>
            <a:r>
              <a:rPr lang="fr-FR" sz="2000" dirty="0"/>
              <a:t>»</a:t>
            </a:r>
          </a:p>
          <a:p>
            <a:r>
              <a:rPr lang="fr-FR" sz="2000" dirty="0"/>
              <a:t>Deux types de maladies des valves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r>
              <a:rPr lang="fr-FR" sz="2000" dirty="0"/>
              <a:t>Prise en charge trop tardive dans 50% des cas</a:t>
            </a:r>
          </a:p>
          <a:p>
            <a:r>
              <a:rPr lang="fr-FR" sz="2000" dirty="0"/>
              <a:t>Manifestations les plus fréquentes : essoufflement ou douleurs dans la poitrine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427820" y="2306791"/>
            <a:ext cx="5430741" cy="225578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7" b="30619"/>
          <a:stretch/>
        </p:blipFill>
        <p:spPr bwMode="auto">
          <a:xfrm>
            <a:off x="3660438" y="2835223"/>
            <a:ext cx="1952487" cy="14911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/>
          <p:cNvSpPr/>
          <p:nvPr/>
        </p:nvSpPr>
        <p:spPr>
          <a:xfrm>
            <a:off x="784907" y="2979505"/>
            <a:ext cx="2757740" cy="1026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algn="just">
              <a:lnSpc>
                <a:spcPts val="2500"/>
              </a:lnSpc>
              <a:spcBef>
                <a:spcPts val="1000"/>
              </a:spcBef>
              <a:spcAft>
                <a:spcPts val="600"/>
              </a:spcAft>
            </a:pPr>
            <a:r>
              <a:rPr lang="fr-FR" dirty="0"/>
              <a:t>La valve est rétrécie entrainant une gêne à l’écoulement du sang)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092453" y="2370952"/>
            <a:ext cx="2101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Le rétrécissement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6154263" y="2306791"/>
            <a:ext cx="5430741" cy="225578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6384055" y="2850143"/>
            <a:ext cx="3249749" cy="1605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3" indent="-285750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La valve ne se ferme plus complètement, elle n’est </a:t>
            </a:r>
            <a:r>
              <a:rPr lang="fr-FR" b="1" dirty="0"/>
              <a:t>plus étanche </a:t>
            </a:r>
          </a:p>
          <a:p>
            <a:pPr marL="285750" lvl="3" indent="-285750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Également appelée « </a:t>
            </a:r>
            <a:r>
              <a:rPr lang="fr-FR" b="1" dirty="0"/>
              <a:t>fuite</a:t>
            </a:r>
            <a:r>
              <a:rPr lang="fr-FR" dirty="0"/>
              <a:t> » ou « </a:t>
            </a:r>
            <a:r>
              <a:rPr lang="fr-FR" b="1" dirty="0"/>
              <a:t>régurgitation</a:t>
            </a:r>
            <a:r>
              <a:rPr lang="fr-FR" dirty="0"/>
              <a:t> »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060822" y="2370952"/>
            <a:ext cx="1617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L’insuffisance</a:t>
            </a:r>
          </a:p>
        </p:txBody>
      </p:sp>
      <p:pic>
        <p:nvPicPr>
          <p:cNvPr id="14" name="Image 1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1" b="29684"/>
          <a:stretch/>
        </p:blipFill>
        <p:spPr bwMode="auto">
          <a:xfrm>
            <a:off x="9658649" y="2835223"/>
            <a:ext cx="1951200" cy="149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A60D24-4ED5-806F-DD2F-02088A3FEAE0}"/>
              </a:ext>
            </a:extLst>
          </p:cNvPr>
          <p:cNvSpPr/>
          <p:nvPr/>
        </p:nvSpPr>
        <p:spPr>
          <a:xfrm>
            <a:off x="1082926" y="5696381"/>
            <a:ext cx="10026146" cy="744063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fr-FR" sz="2000" dirty="0">
                <a:solidFill>
                  <a:schemeClr val="tx1"/>
                </a:solidFill>
              </a:rPr>
              <a:t>Maladies les plus fréquentes : </a:t>
            </a:r>
          </a:p>
          <a:p>
            <a:pPr marL="0" indent="0" algn="ctr">
              <a:buNone/>
            </a:pPr>
            <a:r>
              <a:rPr lang="fr-FR" sz="2000" b="1" dirty="0">
                <a:solidFill>
                  <a:schemeClr val="tx1"/>
                </a:solidFill>
              </a:rPr>
              <a:t>Rétrécissement aortique, insuffisance mitrale, insuffisance tricuspide 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403259AB-7709-2D62-4A90-E8CC6F7106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603668" y="5788357"/>
            <a:ext cx="560109" cy="5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46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46742C-3861-AB7F-3300-03E3F9B8F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41" y="316452"/>
            <a:ext cx="11498317" cy="748972"/>
          </a:xfrm>
        </p:spPr>
        <p:txBody>
          <a:bodyPr/>
          <a:lstStyle/>
          <a:p>
            <a:r>
              <a:rPr lang="fr-FR" noProof="0" dirty="0"/>
              <a:t>Le rétrécissement aortique</a:t>
            </a:r>
          </a:p>
        </p:txBody>
      </p:sp>
      <p:grpSp>
        <p:nvGrpSpPr>
          <p:cNvPr id="26" name="Groupe 25"/>
          <p:cNvGrpSpPr/>
          <p:nvPr/>
        </p:nvGrpSpPr>
        <p:grpSpPr>
          <a:xfrm>
            <a:off x="604237" y="2436891"/>
            <a:ext cx="2294218" cy="3011502"/>
            <a:chOff x="1331640" y="2780928"/>
            <a:chExt cx="2294218" cy="3011502"/>
          </a:xfrm>
          <a:solidFill>
            <a:sysClr val="window" lastClr="FFFFFF">
              <a:lumMod val="95000"/>
            </a:sysClr>
          </a:solidFill>
        </p:grpSpPr>
        <p:sp>
          <p:nvSpPr>
            <p:cNvPr id="27" name="Rectangle 26"/>
            <p:cNvSpPr/>
            <p:nvPr/>
          </p:nvSpPr>
          <p:spPr>
            <a:xfrm>
              <a:off x="1331640" y="2780928"/>
              <a:ext cx="2294218" cy="2087974"/>
            </a:xfrm>
            <a:prstGeom prst="rect">
              <a:avLst/>
            </a:prstGeom>
            <a:grp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3424" y="2917304"/>
              <a:ext cx="1390650" cy="835025"/>
            </a:xfrm>
            <a:prstGeom prst="rect">
              <a:avLst/>
            </a:prstGeom>
            <a:grpFill/>
            <a:ln w="38100">
              <a:solidFill>
                <a:sysClr val="windowText" lastClr="000000"/>
              </a:solidFill>
              <a:miter lim="800000"/>
              <a:headEnd/>
              <a:tailEnd/>
            </a:ln>
            <a:effectLst/>
          </p:spPr>
        </p:pic>
        <p:sp>
          <p:nvSpPr>
            <p:cNvPr id="29" name="ZoneTexte 28"/>
            <p:cNvSpPr txBox="1"/>
            <p:nvPr/>
          </p:nvSpPr>
          <p:spPr>
            <a:xfrm>
              <a:off x="1382938" y="3853408"/>
              <a:ext cx="2191626" cy="89255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D80000"/>
                  </a:solidFill>
                  <a:effectLst/>
                  <a:uLnTx/>
                  <a:uFillTx/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5 millions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de patients en Europe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(</a:t>
              </a:r>
              <a:r>
                <a:rPr kumimoji="0" lang="fr-FR" sz="16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autant qu’Alzheimer</a:t>
              </a: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1331640" y="4961433"/>
              <a:ext cx="2294218" cy="830997"/>
            </a:xfrm>
            <a:prstGeom prst="rect">
              <a:avLst/>
            </a:prstGeom>
            <a:solidFill>
              <a:srgbClr val="F2F2F2"/>
            </a:solidFill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D80000"/>
                  </a:solidFill>
                  <a:effectLst/>
                  <a:uLnTx/>
                  <a:uFillTx/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x 2-3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dans les 50 ans à venir</a:t>
              </a:r>
            </a:p>
          </p:txBody>
        </p:sp>
      </p:grpSp>
      <p:sp>
        <p:nvSpPr>
          <p:cNvPr id="31" name="Espace réservé du contenu 2"/>
          <p:cNvSpPr txBox="1">
            <a:spLocks/>
          </p:cNvSpPr>
          <p:nvPr/>
        </p:nvSpPr>
        <p:spPr>
          <a:xfrm>
            <a:off x="172946" y="1167870"/>
            <a:ext cx="11860558" cy="116657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fr-FR" sz="2000" b="0" noProof="0" dirty="0">
                <a:solidFill>
                  <a:prstClr val="black"/>
                </a:solidFill>
                <a:ea typeface="Tahoma" panose="020B0604030504040204" pitchFamily="34" charset="0"/>
                <a:cs typeface="Segoe UI" panose="020B0502040204020203" pitchFamily="34" charset="0"/>
              </a:rPr>
              <a:t>Maladie grave et fréquente (&gt; 5% au delà de 65 ans)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fr-FR" sz="2000" b="0" noProof="0" dirty="0">
                <a:solidFill>
                  <a:prstClr val="black"/>
                </a:solidFill>
                <a:ea typeface="Tahoma" panose="020B0604030504040204" pitchFamily="34" charset="0"/>
                <a:cs typeface="Segoe UI" panose="020B0502040204020203" pitchFamily="34" charset="0"/>
              </a:rPr>
              <a:t>Valvulopathie acquise  la plus fréquente de l’adulte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fr-FR" sz="2000" b="0" noProof="0" dirty="0">
                <a:solidFill>
                  <a:prstClr val="black"/>
                </a:solidFill>
                <a:ea typeface="Tahoma" panose="020B0604030504040204" pitchFamily="34" charset="0"/>
                <a:cs typeface="Segoe UI" panose="020B0502040204020203" pitchFamily="34" charset="0"/>
              </a:rPr>
              <a:t>Incidence croissante avec l’âge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fr-FR" sz="2000" noProof="0" dirty="0">
              <a:solidFill>
                <a:prstClr val="black"/>
              </a:solidFill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3125138" y="5410685"/>
            <a:ext cx="8355592" cy="9299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fr-FR" sz="2000" b="1" noProof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80% de mortalité dans les 2 ans en l’absence de traitement </a:t>
            </a:r>
          </a:p>
          <a:p>
            <a:pPr lvl="1" algn="ctr"/>
            <a:r>
              <a:rPr lang="fr-FR" sz="2000" b="1" noProof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Pronostic inchangé depuis les années 1960</a:t>
            </a:r>
          </a:p>
        </p:txBody>
      </p:sp>
      <p:sp>
        <p:nvSpPr>
          <p:cNvPr id="33" name="Rectangle à coins arrondis 32"/>
          <p:cNvSpPr/>
          <p:nvPr/>
        </p:nvSpPr>
        <p:spPr>
          <a:xfrm>
            <a:off x="7638402" y="2990779"/>
            <a:ext cx="4133088" cy="2153403"/>
          </a:xfrm>
          <a:prstGeom prst="roundRect">
            <a:avLst>
              <a:gd name="adj" fmla="val 3409"/>
            </a:avLst>
          </a:prstGeom>
          <a:noFill/>
          <a:ln w="254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7915100" y="2500399"/>
            <a:ext cx="3752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noProof="0" dirty="0">
                <a:solidFill>
                  <a:prstClr val="black"/>
                </a:solidFill>
                <a:latin typeface="+mj-lt"/>
              </a:rPr>
              <a:t>Le seul traitement avant 2002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7769415" y="2999091"/>
            <a:ext cx="389850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noProof="0" dirty="0">
                <a:solidFill>
                  <a:prstClr val="black"/>
                </a:solidFill>
                <a:latin typeface="+mj-lt"/>
              </a:rPr>
              <a:t>Chirurgie cardiaque</a:t>
            </a:r>
          </a:p>
          <a:p>
            <a:pPr marL="486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noProof="0" dirty="0">
                <a:solidFill>
                  <a:prstClr val="black"/>
                </a:solidFill>
                <a:latin typeface="+mj-lt"/>
                <a:sym typeface="Wingdings" panose="05000000000000000000" pitchFamily="2" charset="2"/>
              </a:rPr>
              <a:t>Anesthésie générale</a:t>
            </a:r>
          </a:p>
          <a:p>
            <a:pPr marL="486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noProof="0" dirty="0">
                <a:solidFill>
                  <a:prstClr val="black"/>
                </a:solidFill>
                <a:latin typeface="+mj-lt"/>
                <a:sym typeface="Wingdings" panose="05000000000000000000" pitchFamily="2" charset="2"/>
              </a:rPr>
              <a:t>A cœur ouvert</a:t>
            </a:r>
          </a:p>
          <a:p>
            <a:pPr marL="486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noProof="0" dirty="0">
                <a:solidFill>
                  <a:prstClr val="black"/>
                </a:solidFill>
                <a:latin typeface="+mj-lt"/>
                <a:sym typeface="Wingdings" panose="05000000000000000000" pitchFamily="2" charset="2"/>
              </a:rPr>
              <a:t>Sur cœur arrêté</a:t>
            </a:r>
          </a:p>
          <a:p>
            <a:pPr marL="486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noProof="0" dirty="0">
                <a:solidFill>
                  <a:prstClr val="black"/>
                </a:solidFill>
                <a:latin typeface="+mj-lt"/>
                <a:sym typeface="Wingdings" panose="05000000000000000000" pitchFamily="2" charset="2"/>
              </a:rPr>
              <a:t>Cicatrice</a:t>
            </a:r>
            <a:endParaRPr lang="fr-FR" noProof="0" dirty="0">
              <a:solidFill>
                <a:prstClr val="black"/>
              </a:solidFill>
              <a:latin typeface="+mj-lt"/>
              <a:sym typeface="Wingdings" panose="05000000000000000000" pitchFamily="2" charset="2"/>
            </a:endParaRPr>
          </a:p>
          <a:p>
            <a:pPr marL="486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r-FR" sz="1600" noProof="0" dirty="0">
              <a:solidFill>
                <a:prstClr val="black"/>
              </a:solidFill>
              <a:latin typeface="+mj-lt"/>
              <a:sym typeface="Wingdings" panose="05000000000000000000" pitchFamily="2" charset="2"/>
            </a:endParaRPr>
          </a:p>
          <a:p>
            <a:pPr marL="144000"/>
            <a:endParaRPr lang="fr-FR" sz="1600" noProof="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1999" y="3534469"/>
            <a:ext cx="1210206" cy="1218744"/>
          </a:xfrm>
          <a:prstGeom prst="rect">
            <a:avLst/>
          </a:prstGeom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19"/>
          <a:stretch/>
        </p:blipFill>
        <p:spPr bwMode="auto">
          <a:xfrm>
            <a:off x="7382402" y="1025969"/>
            <a:ext cx="1561797" cy="1267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7" descr="C:\Cours Cardio\Cours RA-IA\Diap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6" t="17647" r="10559"/>
          <a:stretch>
            <a:fillRect/>
          </a:stretch>
        </p:blipFill>
        <p:spPr bwMode="auto">
          <a:xfrm>
            <a:off x="9819664" y="1022347"/>
            <a:ext cx="1664208" cy="127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8581" y="2716973"/>
            <a:ext cx="3554276" cy="2036240"/>
          </a:xfrm>
          <a:prstGeom prst="rect">
            <a:avLst/>
          </a:prstGeom>
        </p:spPr>
      </p:pic>
      <p:pic>
        <p:nvPicPr>
          <p:cNvPr id="4" name="Graphique 3" descr="Flèche : incurvée dans le sens des aiguilles d’une montre avec un remplissage uni">
            <a:extLst>
              <a:ext uri="{FF2B5EF4-FFF2-40B4-BE49-F238E27FC236}">
                <a16:creationId xmlns:a16="http://schemas.microsoft.com/office/drawing/2014/main" id="{B4EE09AA-4942-856D-C74B-FD9D58A88D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8308656">
            <a:off x="2150930" y="533497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8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73A40EC-8AF0-9E6E-9531-AE82D3FE6A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97485" y="1138001"/>
            <a:ext cx="6394515" cy="4579627"/>
          </a:xfrm>
        </p:spPr>
        <p:txBody>
          <a:bodyPr/>
          <a:lstStyle/>
          <a:p>
            <a:r>
              <a:rPr lang="fr-FR" b="1" spc="300" dirty="0"/>
              <a:t>L’Histoire</a:t>
            </a:r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1E87B8A2-AE3E-4BFF-34D5-166609A37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3621"/>
            <a:ext cx="2743200" cy="365125"/>
          </a:xfrm>
        </p:spPr>
        <p:txBody>
          <a:bodyPr/>
          <a:lstStyle/>
          <a:p>
            <a:fld id="{EB95213D-551C-436C-A8C6-3C6D3C24854B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9359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cteur droit 11"/>
          <p:cNvCxnSpPr>
            <a:cxnSpLocks/>
          </p:cNvCxnSpPr>
          <p:nvPr/>
        </p:nvCxnSpPr>
        <p:spPr>
          <a:xfrm>
            <a:off x="0" y="4656233"/>
            <a:ext cx="12192000" cy="0"/>
          </a:xfrm>
          <a:prstGeom prst="line">
            <a:avLst/>
          </a:prstGeom>
          <a:ln w="76200">
            <a:solidFill>
              <a:srgbClr val="58BA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riangle isocèle 25">
            <a:extLst>
              <a:ext uri="{FF2B5EF4-FFF2-40B4-BE49-F238E27FC236}">
                <a16:creationId xmlns:a16="http://schemas.microsoft.com/office/drawing/2014/main" id="{E6F15AC7-D126-A878-7028-982A600E5110}"/>
              </a:ext>
            </a:extLst>
          </p:cNvPr>
          <p:cNvSpPr/>
          <p:nvPr/>
        </p:nvSpPr>
        <p:spPr>
          <a:xfrm rot="20810935">
            <a:off x="10243597" y="4129064"/>
            <a:ext cx="829559" cy="1384002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2ACFA5-6F64-AFB5-EEF7-BF77E788188E}"/>
              </a:ext>
            </a:extLst>
          </p:cNvPr>
          <p:cNvSpPr/>
          <p:nvPr/>
        </p:nvSpPr>
        <p:spPr>
          <a:xfrm>
            <a:off x="9761659" y="3202568"/>
            <a:ext cx="1848833" cy="12385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riangle isocèle 5">
            <a:extLst>
              <a:ext uri="{FF2B5EF4-FFF2-40B4-BE49-F238E27FC236}">
                <a16:creationId xmlns:a16="http://schemas.microsoft.com/office/drawing/2014/main" id="{6E20091F-0F9F-1EA5-F9F7-391FB43297EF}"/>
              </a:ext>
            </a:extLst>
          </p:cNvPr>
          <p:cNvSpPr/>
          <p:nvPr/>
        </p:nvSpPr>
        <p:spPr>
          <a:xfrm rot="1384663">
            <a:off x="2175577" y="4517760"/>
            <a:ext cx="829559" cy="1384002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115062" y="4566032"/>
            <a:ext cx="180000" cy="180000"/>
          </a:xfrm>
          <a:prstGeom prst="ellipse">
            <a:avLst/>
          </a:prstGeom>
          <a:solidFill>
            <a:srgbClr val="58BAC5"/>
          </a:solidFill>
          <a:ln w="38100">
            <a:solidFill>
              <a:srgbClr val="58BA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1994332" y="4566032"/>
            <a:ext cx="180000" cy="180000"/>
          </a:xfrm>
          <a:prstGeom prst="ellipse">
            <a:avLst/>
          </a:prstGeom>
          <a:solidFill>
            <a:srgbClr val="58BAC5"/>
          </a:solidFill>
          <a:ln w="38100">
            <a:solidFill>
              <a:srgbClr val="58BA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3634072" y="4566032"/>
            <a:ext cx="180000" cy="180000"/>
          </a:xfrm>
          <a:prstGeom prst="ellipse">
            <a:avLst/>
          </a:prstGeom>
          <a:solidFill>
            <a:srgbClr val="58BAC5"/>
          </a:solidFill>
          <a:ln w="38100">
            <a:solidFill>
              <a:srgbClr val="58BA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5732844" y="4566032"/>
            <a:ext cx="180000" cy="180000"/>
          </a:xfrm>
          <a:prstGeom prst="ellipse">
            <a:avLst/>
          </a:prstGeom>
          <a:solidFill>
            <a:srgbClr val="58BAC5"/>
          </a:solidFill>
          <a:ln w="38100">
            <a:solidFill>
              <a:srgbClr val="58BA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6081762" y="4566032"/>
            <a:ext cx="180000" cy="180000"/>
          </a:xfrm>
          <a:prstGeom prst="ellipse">
            <a:avLst/>
          </a:prstGeom>
          <a:solidFill>
            <a:srgbClr val="58BAC5"/>
          </a:solidFill>
          <a:ln w="38100">
            <a:solidFill>
              <a:srgbClr val="58BA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7803338" y="4566032"/>
            <a:ext cx="180000" cy="180000"/>
          </a:xfrm>
          <a:prstGeom prst="ellipse">
            <a:avLst/>
          </a:prstGeom>
          <a:solidFill>
            <a:srgbClr val="58BAC5"/>
          </a:solidFill>
          <a:ln w="38100">
            <a:solidFill>
              <a:srgbClr val="58BA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9609876" y="4566032"/>
            <a:ext cx="180000" cy="180000"/>
          </a:xfrm>
          <a:prstGeom prst="ellipse">
            <a:avLst/>
          </a:prstGeom>
          <a:solidFill>
            <a:srgbClr val="58BAC5"/>
          </a:solidFill>
          <a:ln w="38100">
            <a:solidFill>
              <a:srgbClr val="58BA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30"/>
          <p:cNvCxnSpPr>
            <a:cxnSpLocks/>
          </p:cNvCxnSpPr>
          <p:nvPr/>
        </p:nvCxnSpPr>
        <p:spPr>
          <a:xfrm flipH="1">
            <a:off x="134112" y="3479380"/>
            <a:ext cx="1709998" cy="0"/>
          </a:xfrm>
          <a:prstGeom prst="line">
            <a:avLst/>
          </a:prstGeom>
          <a:ln w="28575">
            <a:solidFill>
              <a:srgbClr val="58BA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>
            <a:off x="3718454" y="3479380"/>
            <a:ext cx="0" cy="2753064"/>
          </a:xfrm>
          <a:prstGeom prst="line">
            <a:avLst/>
          </a:prstGeom>
          <a:ln w="28575">
            <a:solidFill>
              <a:srgbClr val="58BA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 flipH="1">
            <a:off x="3718454" y="3479380"/>
            <a:ext cx="1620000" cy="0"/>
          </a:xfrm>
          <a:prstGeom prst="line">
            <a:avLst/>
          </a:prstGeom>
          <a:ln w="28575">
            <a:solidFill>
              <a:srgbClr val="58BA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>
            <a:cxnSpLocks/>
          </p:cNvCxnSpPr>
          <p:nvPr/>
        </p:nvCxnSpPr>
        <p:spPr>
          <a:xfrm>
            <a:off x="6170738" y="4594313"/>
            <a:ext cx="0" cy="922851"/>
          </a:xfrm>
          <a:prstGeom prst="line">
            <a:avLst/>
          </a:prstGeom>
          <a:ln w="28575">
            <a:solidFill>
              <a:srgbClr val="58BA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 flipH="1">
            <a:off x="7870553" y="3479380"/>
            <a:ext cx="1620000" cy="0"/>
          </a:xfrm>
          <a:prstGeom prst="line">
            <a:avLst/>
          </a:prstGeom>
          <a:ln w="28575">
            <a:solidFill>
              <a:srgbClr val="58BA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>
            <a:cxnSpLocks/>
          </p:cNvCxnSpPr>
          <p:nvPr/>
        </p:nvCxnSpPr>
        <p:spPr>
          <a:xfrm>
            <a:off x="9690449" y="3479380"/>
            <a:ext cx="0" cy="1266652"/>
          </a:xfrm>
          <a:prstGeom prst="line">
            <a:avLst/>
          </a:prstGeom>
          <a:ln w="28575">
            <a:solidFill>
              <a:srgbClr val="58BA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>
            <a:cxnSpLocks/>
          </p:cNvCxnSpPr>
          <p:nvPr/>
        </p:nvCxnSpPr>
        <p:spPr>
          <a:xfrm flipH="1">
            <a:off x="9683194" y="3479380"/>
            <a:ext cx="1742093" cy="0"/>
          </a:xfrm>
          <a:prstGeom prst="line">
            <a:avLst/>
          </a:prstGeom>
          <a:ln w="28575">
            <a:solidFill>
              <a:srgbClr val="58BA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 flipH="1">
            <a:off x="7406478" y="7155268"/>
            <a:ext cx="2656917" cy="572"/>
          </a:xfrm>
          <a:prstGeom prst="line">
            <a:avLst/>
          </a:prstGeom>
          <a:ln w="28575">
            <a:solidFill>
              <a:srgbClr val="58BA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/>
          <p:cNvSpPr txBox="1"/>
          <p:nvPr/>
        </p:nvSpPr>
        <p:spPr>
          <a:xfrm>
            <a:off x="224110" y="3578905"/>
            <a:ext cx="1632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2">
                    <a:lumMod val="50000"/>
                  </a:schemeClr>
                </a:solidFill>
              </a:rPr>
              <a:t>Dilatation aortique par ballonnet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706785" y="3307194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174195"/>
                </a:solidFill>
              </a:rPr>
              <a:t>1985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2162675" y="3635467"/>
            <a:ext cx="1632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2">
                    <a:lumMod val="50000"/>
                  </a:schemeClr>
                </a:solidFill>
              </a:rPr>
              <a:t>Concept de valve artificielle implantable par cathétérisme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4236096" y="3307194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174195"/>
                </a:solidFill>
              </a:rPr>
              <a:t>1994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8395508" y="3294714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174195"/>
                </a:solidFill>
              </a:rPr>
              <a:t>1999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9870429" y="3266135"/>
            <a:ext cx="1412566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174195"/>
                </a:solidFill>
              </a:rPr>
              <a:t>16 avril 2002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3729536" y="3578905"/>
            <a:ext cx="16326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2">
                    <a:lumMod val="50000"/>
                  </a:schemeClr>
                </a:solidFill>
              </a:rPr>
              <a:t>Premiers croquis</a:t>
            </a:r>
          </a:p>
        </p:txBody>
      </p:sp>
      <p:pic>
        <p:nvPicPr>
          <p:cNvPr id="72" name="Image 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957" y="3948237"/>
            <a:ext cx="1762855" cy="2071461"/>
          </a:xfrm>
          <a:prstGeom prst="rect">
            <a:avLst/>
          </a:prstGeom>
        </p:spPr>
      </p:pic>
      <p:sp>
        <p:nvSpPr>
          <p:cNvPr id="73" name="ZoneTexte 72"/>
          <p:cNvSpPr txBox="1"/>
          <p:nvPr/>
        </p:nvSpPr>
        <p:spPr>
          <a:xfrm>
            <a:off x="5927001" y="3594883"/>
            <a:ext cx="1632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2">
                    <a:lumMod val="50000"/>
                  </a:schemeClr>
                </a:solidFill>
              </a:rPr>
              <a:t>Recherche de financements</a:t>
            </a:r>
          </a:p>
        </p:txBody>
      </p:sp>
      <p:sp>
        <p:nvSpPr>
          <p:cNvPr id="78" name="ZoneTexte 77"/>
          <p:cNvSpPr txBox="1"/>
          <p:nvPr/>
        </p:nvSpPr>
        <p:spPr>
          <a:xfrm>
            <a:off x="6160156" y="4719442"/>
            <a:ext cx="16502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174195"/>
                </a:solidFill>
              </a:rPr>
              <a:t>1996</a:t>
            </a:r>
            <a:r>
              <a:rPr lang="fr-FR" sz="1400" b="1" dirty="0">
                <a:solidFill>
                  <a:srgbClr val="174195"/>
                </a:solidFill>
              </a:rPr>
              <a:t> </a:t>
            </a:r>
            <a:r>
              <a:rPr lang="fr-FR" sz="1400" dirty="0">
                <a:solidFill>
                  <a:srgbClr val="174195"/>
                </a:solidFill>
              </a:rPr>
              <a:t>: Commissurotomie mitrale</a:t>
            </a:r>
          </a:p>
        </p:txBody>
      </p:sp>
      <p:sp>
        <p:nvSpPr>
          <p:cNvPr id="85" name="ZoneTexte 84"/>
          <p:cNvSpPr txBox="1"/>
          <p:nvPr/>
        </p:nvSpPr>
        <p:spPr>
          <a:xfrm>
            <a:off x="7844330" y="3578905"/>
            <a:ext cx="1632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2">
                    <a:lumMod val="50000"/>
                  </a:schemeClr>
                </a:solidFill>
              </a:rPr>
              <a:t>Création d’une startup</a:t>
            </a:r>
          </a:p>
        </p:txBody>
      </p:sp>
      <p:sp>
        <p:nvSpPr>
          <p:cNvPr id="89" name="ZoneTexte 88"/>
          <p:cNvSpPr txBox="1"/>
          <p:nvPr/>
        </p:nvSpPr>
        <p:spPr>
          <a:xfrm>
            <a:off x="9683194" y="3578905"/>
            <a:ext cx="16326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2">
                    <a:lumMod val="50000"/>
                  </a:schemeClr>
                </a:solidFill>
              </a:rPr>
              <a:t>Premier patient bénéficiant d’un TAVI</a:t>
            </a:r>
          </a:p>
        </p:txBody>
      </p:sp>
      <p:cxnSp>
        <p:nvCxnSpPr>
          <p:cNvPr id="61" name="Connecteur droit 60"/>
          <p:cNvCxnSpPr>
            <a:cxnSpLocks/>
          </p:cNvCxnSpPr>
          <p:nvPr/>
        </p:nvCxnSpPr>
        <p:spPr>
          <a:xfrm>
            <a:off x="2078756" y="3479380"/>
            <a:ext cx="0" cy="1193111"/>
          </a:xfrm>
          <a:prstGeom prst="line">
            <a:avLst/>
          </a:prstGeom>
          <a:ln w="28575">
            <a:solidFill>
              <a:srgbClr val="58BA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/>
          <p:cNvCxnSpPr>
            <a:cxnSpLocks/>
            <a:endCxn id="21" idx="0"/>
          </p:cNvCxnSpPr>
          <p:nvPr/>
        </p:nvCxnSpPr>
        <p:spPr>
          <a:xfrm>
            <a:off x="5816726" y="3479380"/>
            <a:ext cx="6118" cy="1086652"/>
          </a:xfrm>
          <a:prstGeom prst="line">
            <a:avLst/>
          </a:prstGeom>
          <a:ln w="28575">
            <a:solidFill>
              <a:srgbClr val="58BA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 flipH="1">
            <a:off x="5816726" y="3479380"/>
            <a:ext cx="1620000" cy="0"/>
          </a:xfrm>
          <a:prstGeom prst="line">
            <a:avLst/>
          </a:prstGeom>
          <a:ln w="28575">
            <a:solidFill>
              <a:srgbClr val="58BA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/>
        </p:nvSpPr>
        <p:spPr>
          <a:xfrm>
            <a:off x="6049757" y="3283856"/>
            <a:ext cx="13147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174195"/>
                </a:solidFill>
              </a:rPr>
              <a:t>1994 - 1999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2159071" y="3042560"/>
            <a:ext cx="1561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174195"/>
                </a:solidFill>
              </a:rPr>
              <a:t>Fin des années 80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648D8966-8D3D-0253-0B9C-D2EA1438FE72}"/>
              </a:ext>
            </a:extLst>
          </p:cNvPr>
          <p:cNvSpPr txBox="1">
            <a:spLocks/>
          </p:cNvSpPr>
          <p:nvPr/>
        </p:nvSpPr>
        <p:spPr>
          <a:xfrm>
            <a:off x="346841" y="316452"/>
            <a:ext cx="11498317" cy="748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ALAIN CRIBIER (1945-2024)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03FF52-16DD-AFE7-A89E-60C9230128DA}"/>
              </a:ext>
            </a:extLst>
          </p:cNvPr>
          <p:cNvSpPr/>
          <p:nvPr/>
        </p:nvSpPr>
        <p:spPr>
          <a:xfrm>
            <a:off x="366485" y="5283302"/>
            <a:ext cx="2763135" cy="11628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Le challenge</a:t>
            </a:r>
          </a:p>
          <a:p>
            <a:pPr algn="just"/>
            <a:r>
              <a:rPr lang="fr-FR" sz="1400" dirty="0">
                <a:solidFill>
                  <a:schemeClr val="tx1"/>
                </a:solidFill>
              </a:rPr>
              <a:t>la combinaison d’un </a:t>
            </a:r>
            <a:r>
              <a:rPr lang="fr-FR" sz="1400" b="1" dirty="0" err="1">
                <a:solidFill>
                  <a:schemeClr val="tx1"/>
                </a:solidFill>
              </a:rPr>
              <a:t>stent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err="1">
                <a:solidFill>
                  <a:schemeClr val="tx1"/>
                </a:solidFill>
              </a:rPr>
              <a:t>délivrable</a:t>
            </a:r>
            <a:r>
              <a:rPr lang="fr-FR" sz="1400" dirty="0">
                <a:solidFill>
                  <a:schemeClr val="tx1"/>
                </a:solidFill>
              </a:rPr>
              <a:t> par </a:t>
            </a:r>
            <a:r>
              <a:rPr lang="fr-FR" sz="1400" b="1" dirty="0">
                <a:solidFill>
                  <a:schemeClr val="tx1"/>
                </a:solidFill>
              </a:rPr>
              <a:t>gonflage d’un ballonnet</a:t>
            </a:r>
            <a:r>
              <a:rPr lang="fr-FR" sz="1400" dirty="0">
                <a:solidFill>
                  <a:schemeClr val="tx1"/>
                </a:solidFill>
              </a:rPr>
              <a:t> et d’une </a:t>
            </a:r>
            <a:r>
              <a:rPr lang="fr-FR" sz="1400" b="1" dirty="0">
                <a:solidFill>
                  <a:schemeClr val="tx1"/>
                </a:solidFill>
              </a:rPr>
              <a:t>valve </a:t>
            </a:r>
            <a:r>
              <a:rPr lang="fr-FR" sz="1400" dirty="0">
                <a:solidFill>
                  <a:schemeClr val="tx1"/>
                </a:solidFill>
              </a:rPr>
              <a:t>introduite par l’artère fémorale</a:t>
            </a:r>
            <a:endParaRPr lang="fr-FR" sz="1400" b="1" dirty="0">
              <a:solidFill>
                <a:schemeClr val="tx1"/>
              </a:solidFill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6A9323B-ED01-62AF-22C8-7E921DCDF667}"/>
              </a:ext>
            </a:extLst>
          </p:cNvPr>
          <p:cNvCxnSpPr>
            <a:cxnSpLocks/>
          </p:cNvCxnSpPr>
          <p:nvPr/>
        </p:nvCxnSpPr>
        <p:spPr>
          <a:xfrm flipH="1">
            <a:off x="6170738" y="5517164"/>
            <a:ext cx="1585465" cy="0"/>
          </a:xfrm>
          <a:prstGeom prst="line">
            <a:avLst/>
          </a:prstGeom>
          <a:ln w="28575">
            <a:solidFill>
              <a:srgbClr val="58BA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E760EDA-E82C-02CD-E6CF-A9E7A8FA27BA}"/>
              </a:ext>
            </a:extLst>
          </p:cNvPr>
          <p:cNvCxnSpPr>
            <a:cxnSpLocks/>
          </p:cNvCxnSpPr>
          <p:nvPr/>
        </p:nvCxnSpPr>
        <p:spPr>
          <a:xfrm>
            <a:off x="7882930" y="3482300"/>
            <a:ext cx="6118" cy="1086652"/>
          </a:xfrm>
          <a:prstGeom prst="line">
            <a:avLst/>
          </a:prstGeom>
          <a:ln w="28575">
            <a:solidFill>
              <a:srgbClr val="58BA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0FCEE7B6-D26F-E22B-8CE7-FC56645C54F5}"/>
              </a:ext>
            </a:extLst>
          </p:cNvPr>
          <p:cNvSpPr/>
          <p:nvPr/>
        </p:nvSpPr>
        <p:spPr>
          <a:xfrm>
            <a:off x="8473547" y="5068525"/>
            <a:ext cx="3235922" cy="138493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1400" b="1" dirty="0">
                <a:solidFill>
                  <a:schemeClr val="tx1"/>
                </a:solidFill>
              </a:rPr>
              <a:t>Aujourd’hui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tx1"/>
                </a:solidFill>
              </a:rPr>
              <a:t>4 millions </a:t>
            </a:r>
            <a:r>
              <a:rPr lang="fr-FR" sz="1400" dirty="0">
                <a:solidFill>
                  <a:schemeClr val="tx1"/>
                </a:solidFill>
              </a:rPr>
              <a:t>de patients traités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</a:rPr>
              <a:t>Le TAVI est le </a:t>
            </a:r>
            <a:r>
              <a:rPr lang="fr-FR" sz="1400" b="1" dirty="0">
                <a:solidFill>
                  <a:schemeClr val="tx1"/>
                </a:solidFill>
              </a:rPr>
              <a:t>traitement de référence </a:t>
            </a:r>
            <a:r>
              <a:rPr lang="fr-FR" sz="1400" dirty="0">
                <a:solidFill>
                  <a:schemeClr val="tx1"/>
                </a:solidFill>
              </a:rPr>
              <a:t>chez les patients de </a:t>
            </a:r>
            <a:r>
              <a:rPr lang="fr-FR" sz="1400" b="1" dirty="0">
                <a:solidFill>
                  <a:schemeClr val="tx1"/>
                </a:solidFill>
              </a:rPr>
              <a:t>75 ans et plus</a:t>
            </a:r>
          </a:p>
        </p:txBody>
      </p:sp>
      <p:pic>
        <p:nvPicPr>
          <p:cNvPr id="29" name="Graphique 28">
            <a:extLst>
              <a:ext uri="{FF2B5EF4-FFF2-40B4-BE49-F238E27FC236}">
                <a16:creationId xmlns:a16="http://schemas.microsoft.com/office/drawing/2014/main" id="{F6026627-5486-4125-1C47-2453327AB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466176" y="4734289"/>
            <a:ext cx="628670" cy="6286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6485" y="1174250"/>
            <a:ext cx="11244008" cy="17058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227388" indent="-173038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/>
                </a:solidFill>
              </a:rPr>
              <a:t>Ancien chef du service de Cardiologie du CHU de ROUEN (1997-2010)</a:t>
            </a:r>
          </a:p>
          <a:p>
            <a:pPr marL="3227388" indent="-173038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/>
                </a:solidFill>
              </a:rPr>
              <a:t>Un des plus grands inventeurs du siècle</a:t>
            </a:r>
          </a:p>
          <a:p>
            <a:pPr marL="3227388" indent="-173038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/>
                </a:solidFill>
              </a:rPr>
              <a:t>+ de 1500 publications à son actif</a:t>
            </a:r>
          </a:p>
          <a:p>
            <a:pPr marL="3227388" indent="-173038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/>
                </a:solidFill>
              </a:rPr>
              <a:t>Prestigieuses distinctions</a:t>
            </a:r>
          </a:p>
          <a:p>
            <a:pPr marL="3227388" indent="-173038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/>
                </a:solidFill>
              </a:rPr>
              <a:t>Membre Honoris causa de l’Académie Nationale de médecine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785" y="1276482"/>
            <a:ext cx="2344730" cy="151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5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6" grpId="0" animBg="1"/>
      <p:bldP spid="13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47" grpId="0"/>
      <p:bldP spid="50" grpId="0" animBg="1"/>
      <p:bldP spid="52" grpId="0"/>
      <p:bldP spid="55" grpId="0" animBg="1"/>
      <p:bldP spid="58" grpId="0" animBg="1"/>
      <p:bldP spid="59" grpId="0" animBg="1"/>
      <p:bldP spid="60" grpId="0"/>
      <p:bldP spid="73" grpId="0"/>
      <p:bldP spid="78" grpId="0"/>
      <p:bldP spid="85" grpId="0"/>
      <p:bldP spid="89" grpId="0"/>
      <p:bldP spid="56" grpId="0" animBg="1"/>
      <p:bldP spid="51" grpId="0"/>
      <p:bldP spid="7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127D2-E7D7-93CF-A1B6-2AA99A5E8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86F6D060-4AD6-82B1-39E5-8DED10A39A9F}"/>
              </a:ext>
            </a:extLst>
          </p:cNvPr>
          <p:cNvCxnSpPr>
            <a:cxnSpLocks/>
          </p:cNvCxnSpPr>
          <p:nvPr/>
        </p:nvCxnSpPr>
        <p:spPr>
          <a:xfrm>
            <a:off x="0" y="3943001"/>
            <a:ext cx="12192000" cy="0"/>
          </a:xfrm>
          <a:prstGeom prst="line">
            <a:avLst/>
          </a:prstGeom>
          <a:ln w="76200">
            <a:solidFill>
              <a:srgbClr val="58BA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riangle isocèle 16">
            <a:extLst>
              <a:ext uri="{FF2B5EF4-FFF2-40B4-BE49-F238E27FC236}">
                <a16:creationId xmlns:a16="http://schemas.microsoft.com/office/drawing/2014/main" id="{83FF5857-4499-5F46-A162-70BFA709B022}"/>
              </a:ext>
            </a:extLst>
          </p:cNvPr>
          <p:cNvSpPr/>
          <p:nvPr/>
        </p:nvSpPr>
        <p:spPr>
          <a:xfrm rot="20513625">
            <a:off x="5741847" y="3443736"/>
            <a:ext cx="829559" cy="1384002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Triangle isocèle 25">
            <a:extLst>
              <a:ext uri="{FF2B5EF4-FFF2-40B4-BE49-F238E27FC236}">
                <a16:creationId xmlns:a16="http://schemas.microsoft.com/office/drawing/2014/main" id="{326619D5-3887-FE07-8E7E-67D8262F2DFC}"/>
              </a:ext>
            </a:extLst>
          </p:cNvPr>
          <p:cNvSpPr/>
          <p:nvPr/>
        </p:nvSpPr>
        <p:spPr>
          <a:xfrm rot="20810935">
            <a:off x="10303336" y="3598228"/>
            <a:ext cx="790845" cy="1194720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EB8EB1E-4AB4-FFFF-7DBE-B99061F179D9}"/>
              </a:ext>
            </a:extLst>
          </p:cNvPr>
          <p:cNvSpPr/>
          <p:nvPr/>
        </p:nvSpPr>
        <p:spPr>
          <a:xfrm>
            <a:off x="389382" y="3852800"/>
            <a:ext cx="180000" cy="180000"/>
          </a:xfrm>
          <a:prstGeom prst="ellipse">
            <a:avLst/>
          </a:prstGeom>
          <a:solidFill>
            <a:srgbClr val="58BAC5"/>
          </a:solidFill>
          <a:ln w="38100">
            <a:solidFill>
              <a:srgbClr val="58BA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539D6CCF-AE3C-9AF7-ED83-377A68D07181}"/>
              </a:ext>
            </a:extLst>
          </p:cNvPr>
          <p:cNvSpPr/>
          <p:nvPr/>
        </p:nvSpPr>
        <p:spPr>
          <a:xfrm>
            <a:off x="9609876" y="3852800"/>
            <a:ext cx="180000" cy="180000"/>
          </a:xfrm>
          <a:prstGeom prst="ellipse">
            <a:avLst/>
          </a:prstGeom>
          <a:solidFill>
            <a:srgbClr val="58BAC5"/>
          </a:solidFill>
          <a:ln w="38100">
            <a:solidFill>
              <a:srgbClr val="58BA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80426EBE-9D4A-539F-4A8A-C561013BE802}"/>
              </a:ext>
            </a:extLst>
          </p:cNvPr>
          <p:cNvCxnSpPr>
            <a:cxnSpLocks/>
          </p:cNvCxnSpPr>
          <p:nvPr/>
        </p:nvCxnSpPr>
        <p:spPr>
          <a:xfrm flipH="1">
            <a:off x="463296" y="2766148"/>
            <a:ext cx="1709998" cy="0"/>
          </a:xfrm>
          <a:prstGeom prst="line">
            <a:avLst/>
          </a:prstGeom>
          <a:ln w="28575">
            <a:solidFill>
              <a:srgbClr val="58BA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F60C8B8B-FB23-29D0-EE33-DB83C134ED42}"/>
              </a:ext>
            </a:extLst>
          </p:cNvPr>
          <p:cNvCxnSpPr/>
          <p:nvPr/>
        </p:nvCxnSpPr>
        <p:spPr>
          <a:xfrm flipH="1">
            <a:off x="4995379" y="2766148"/>
            <a:ext cx="1620000" cy="0"/>
          </a:xfrm>
          <a:prstGeom prst="line">
            <a:avLst/>
          </a:prstGeom>
          <a:ln w="28575">
            <a:solidFill>
              <a:srgbClr val="58BA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E827EECE-27D1-95C9-CBD0-952944B24E9A}"/>
              </a:ext>
            </a:extLst>
          </p:cNvPr>
          <p:cNvCxnSpPr>
            <a:cxnSpLocks/>
          </p:cNvCxnSpPr>
          <p:nvPr/>
        </p:nvCxnSpPr>
        <p:spPr>
          <a:xfrm>
            <a:off x="9690449" y="2766148"/>
            <a:ext cx="0" cy="1266652"/>
          </a:xfrm>
          <a:prstGeom prst="line">
            <a:avLst/>
          </a:prstGeom>
          <a:ln w="28575">
            <a:solidFill>
              <a:srgbClr val="58BA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CA7F5A58-F7A3-176F-8144-B5782F26F0AF}"/>
              </a:ext>
            </a:extLst>
          </p:cNvPr>
          <p:cNvCxnSpPr>
            <a:cxnSpLocks/>
          </p:cNvCxnSpPr>
          <p:nvPr/>
        </p:nvCxnSpPr>
        <p:spPr>
          <a:xfrm flipH="1">
            <a:off x="9683194" y="2766148"/>
            <a:ext cx="1742093" cy="0"/>
          </a:xfrm>
          <a:prstGeom prst="line">
            <a:avLst/>
          </a:prstGeom>
          <a:ln w="28575">
            <a:solidFill>
              <a:srgbClr val="58BA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4D21B11B-9754-68CC-7DFF-CCD80FB74F03}"/>
              </a:ext>
            </a:extLst>
          </p:cNvPr>
          <p:cNvCxnSpPr/>
          <p:nvPr/>
        </p:nvCxnSpPr>
        <p:spPr>
          <a:xfrm flipH="1">
            <a:off x="7406478" y="7155268"/>
            <a:ext cx="2656917" cy="572"/>
          </a:xfrm>
          <a:prstGeom prst="line">
            <a:avLst/>
          </a:prstGeom>
          <a:ln w="28575">
            <a:solidFill>
              <a:srgbClr val="58BA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>
            <a:extLst>
              <a:ext uri="{FF2B5EF4-FFF2-40B4-BE49-F238E27FC236}">
                <a16:creationId xmlns:a16="http://schemas.microsoft.com/office/drawing/2014/main" id="{FD6B7411-E002-429F-34F7-A6BA97D48C30}"/>
              </a:ext>
            </a:extLst>
          </p:cNvPr>
          <p:cNvSpPr txBox="1"/>
          <p:nvPr/>
        </p:nvSpPr>
        <p:spPr>
          <a:xfrm>
            <a:off x="553294" y="2865673"/>
            <a:ext cx="1632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2">
                    <a:lumMod val="50000"/>
                  </a:schemeClr>
                </a:solidFill>
              </a:rPr>
              <a:t>Labellisation de la FHU </a:t>
            </a:r>
            <a:r>
              <a:rPr lang="fr-FR" sz="1400" dirty="0" err="1">
                <a:solidFill>
                  <a:schemeClr val="tx2">
                    <a:lumMod val="50000"/>
                  </a:schemeClr>
                </a:solidFill>
              </a:rPr>
              <a:t>Remod</a:t>
            </a:r>
            <a:r>
              <a:rPr lang="fr-FR" sz="1400" dirty="0">
                <a:solidFill>
                  <a:schemeClr val="tx2">
                    <a:lumMod val="50000"/>
                  </a:schemeClr>
                </a:solidFill>
              </a:rPr>
              <a:t>-VHF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94F5033B-BE6D-FCD8-8189-9F73651C4BEB}"/>
              </a:ext>
            </a:extLst>
          </p:cNvPr>
          <p:cNvSpPr txBox="1"/>
          <p:nvPr/>
        </p:nvSpPr>
        <p:spPr>
          <a:xfrm>
            <a:off x="1035969" y="2593962"/>
            <a:ext cx="6367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174195"/>
                </a:solidFill>
              </a:rPr>
              <a:t>2015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DE7D230C-B106-011C-7E13-1914E7F186DF}"/>
              </a:ext>
            </a:extLst>
          </p:cNvPr>
          <p:cNvSpPr txBox="1"/>
          <p:nvPr/>
        </p:nvSpPr>
        <p:spPr>
          <a:xfrm>
            <a:off x="9870429" y="2552903"/>
            <a:ext cx="13837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174195"/>
                </a:solidFill>
              </a:rPr>
              <a:t>Depuis 2021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77ED7E5D-8374-B3AC-F87F-FAC61B778EB9}"/>
              </a:ext>
            </a:extLst>
          </p:cNvPr>
          <p:cNvSpPr txBox="1"/>
          <p:nvPr/>
        </p:nvSpPr>
        <p:spPr>
          <a:xfrm>
            <a:off x="5083170" y="2865673"/>
            <a:ext cx="1594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2">
                    <a:lumMod val="50000"/>
                  </a:schemeClr>
                </a:solidFill>
              </a:rPr>
              <a:t>Lauréat du RHU STOP-AS</a:t>
            </a: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B0CE2B1E-63FE-103C-45D7-F331C67F67E2}"/>
              </a:ext>
            </a:extLst>
          </p:cNvPr>
          <p:cNvSpPr txBox="1"/>
          <p:nvPr/>
        </p:nvSpPr>
        <p:spPr>
          <a:xfrm>
            <a:off x="9683194" y="2865673"/>
            <a:ext cx="16326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2">
                    <a:lumMod val="50000"/>
                  </a:schemeClr>
                </a:solidFill>
              </a:rPr>
              <a:t>FHU CARNAVAL</a:t>
            </a:r>
          </a:p>
          <a:p>
            <a:pPr algn="ctr"/>
            <a:r>
              <a:rPr lang="fr-FR" sz="1400" dirty="0">
                <a:solidFill>
                  <a:schemeClr val="tx2">
                    <a:lumMod val="50000"/>
                  </a:schemeClr>
                </a:solidFill>
              </a:rPr>
              <a:t>Renouvellement de la labellisation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FD11815-CE91-1841-093E-E29F5DDFCE09}"/>
              </a:ext>
            </a:extLst>
          </p:cNvPr>
          <p:cNvSpPr txBox="1">
            <a:spLocks/>
          </p:cNvSpPr>
          <p:nvPr/>
        </p:nvSpPr>
        <p:spPr>
          <a:xfrm>
            <a:off x="346841" y="316452"/>
            <a:ext cx="11498317" cy="748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Structuration de la recherche </a:t>
            </a:r>
            <a:r>
              <a:rPr lang="fr-FR" dirty="0" err="1"/>
              <a:t>translationnelle</a:t>
            </a:r>
            <a:endParaRPr lang="fr-FR" dirty="0"/>
          </a:p>
        </p:txBody>
      </p:sp>
      <p:sp>
        <p:nvSpPr>
          <p:cNvPr id="2" name="Triangle isocèle 1">
            <a:extLst>
              <a:ext uri="{FF2B5EF4-FFF2-40B4-BE49-F238E27FC236}">
                <a16:creationId xmlns:a16="http://schemas.microsoft.com/office/drawing/2014/main" id="{4C02DEC8-914C-993F-6007-B006253F1729}"/>
              </a:ext>
            </a:extLst>
          </p:cNvPr>
          <p:cNvSpPr/>
          <p:nvPr/>
        </p:nvSpPr>
        <p:spPr>
          <a:xfrm rot="20810935">
            <a:off x="1068084" y="3462152"/>
            <a:ext cx="829559" cy="1384002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28A9B01B-B8BD-84E6-108D-C002A6D1F108}"/>
              </a:ext>
            </a:extLst>
          </p:cNvPr>
          <p:cNvCxnSpPr>
            <a:cxnSpLocks/>
          </p:cNvCxnSpPr>
          <p:nvPr/>
        </p:nvCxnSpPr>
        <p:spPr>
          <a:xfrm>
            <a:off x="4998329" y="2769068"/>
            <a:ext cx="6118" cy="1086652"/>
          </a:xfrm>
          <a:prstGeom prst="line">
            <a:avLst/>
          </a:prstGeom>
          <a:ln w="28575">
            <a:solidFill>
              <a:srgbClr val="58BA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46FA583-9220-AD1E-931F-C97D4A431F6E}"/>
              </a:ext>
            </a:extLst>
          </p:cNvPr>
          <p:cNvSpPr/>
          <p:nvPr/>
        </p:nvSpPr>
        <p:spPr>
          <a:xfrm>
            <a:off x="8787383" y="4616227"/>
            <a:ext cx="3115195" cy="1361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1400" b="1" dirty="0">
                <a:solidFill>
                  <a:schemeClr val="tx1"/>
                </a:solidFill>
              </a:rPr>
              <a:t>Réseau de recherche sur la valve aortique et l’insuffisance cardiaque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</a:rPr>
              <a:t>2021 à 2025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</a:rPr>
              <a:t>1,7 millions €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</a:rPr>
              <a:t>Plus de 30 projets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6BB2293-239F-B201-CF4F-319C023B4BFF}"/>
              </a:ext>
            </a:extLst>
          </p:cNvPr>
          <p:cNvSpPr txBox="1"/>
          <p:nvPr/>
        </p:nvSpPr>
        <p:spPr>
          <a:xfrm>
            <a:off x="5506145" y="2566433"/>
            <a:ext cx="6319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174195"/>
                </a:solidFill>
              </a:rPr>
              <a:t>2017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DB1A47-1B70-2399-896F-76D5CF3FC9C3}"/>
              </a:ext>
            </a:extLst>
          </p:cNvPr>
          <p:cNvSpPr/>
          <p:nvPr/>
        </p:nvSpPr>
        <p:spPr>
          <a:xfrm>
            <a:off x="4439410" y="4616228"/>
            <a:ext cx="3960053" cy="14676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1400" b="1" dirty="0">
                <a:solidFill>
                  <a:schemeClr val="tx1"/>
                </a:solidFill>
              </a:rPr>
              <a:t>Stopper le rétrécissement aortique et ses conséquences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</a:rPr>
              <a:t>2017 à 2023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</a:rPr>
              <a:t>6,6 millions €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</a:rPr>
              <a:t>Plus de 20 projets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52B851D-F289-8727-D0C6-501A219B62D2}"/>
              </a:ext>
            </a:extLst>
          </p:cNvPr>
          <p:cNvSpPr/>
          <p:nvPr/>
        </p:nvSpPr>
        <p:spPr>
          <a:xfrm>
            <a:off x="307725" y="4616228"/>
            <a:ext cx="3587464" cy="13610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1400" b="1" dirty="0">
                <a:solidFill>
                  <a:schemeClr val="tx1"/>
                </a:solidFill>
              </a:rPr>
              <a:t>Réseau de recherche sur la valve aortique et l’insuffisance cardiaque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</a:rPr>
              <a:t>2015 à 2019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</a:rPr>
              <a:t>Périmètre : </a:t>
            </a:r>
            <a:r>
              <a:rPr lang="fr-FR" altLang="fr-FR" sz="1400" dirty="0">
                <a:solidFill>
                  <a:srgbClr val="000000"/>
                </a:solidFill>
              </a:rPr>
              <a:t>Rouen, Caen, Amiens et Lille - CHU, Universités, Unités INSERM, etc.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41" name="Espace réservé du contenu 2">
            <a:extLst>
              <a:ext uri="{FF2B5EF4-FFF2-40B4-BE49-F238E27FC236}">
                <a16:creationId xmlns:a16="http://schemas.microsoft.com/office/drawing/2014/main" id="{5486ECC0-AD26-8781-7024-49DF875A68E2}"/>
              </a:ext>
            </a:extLst>
          </p:cNvPr>
          <p:cNvSpPr txBox="1">
            <a:spLocks/>
          </p:cNvSpPr>
          <p:nvPr/>
        </p:nvSpPr>
        <p:spPr>
          <a:xfrm>
            <a:off x="424706" y="1250051"/>
            <a:ext cx="11420452" cy="9883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0000" tIns="45720" rIns="18000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fr-FR" dirty="0">
                <a:solidFill>
                  <a:prstClr val="black"/>
                </a:solidFill>
                <a:ea typeface="Tahoma" panose="020B060403050404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Depuis 30 ans, la recherche </a:t>
            </a:r>
            <a:r>
              <a:rPr lang="fr-FR" dirty="0" err="1">
                <a:solidFill>
                  <a:prstClr val="black"/>
                </a:solidFill>
                <a:ea typeface="Tahoma" panose="020B060403050404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translationnelle</a:t>
            </a:r>
            <a:r>
              <a:rPr lang="fr-FR" dirty="0">
                <a:solidFill>
                  <a:prstClr val="black"/>
                </a:solidFill>
                <a:ea typeface="Tahoma" panose="020B060403050404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à Rouen s’est construite à travers des innovations cliniques majeures et un rapprochement stratégique avec l’Unité INSERM UMR1096, favorisant le développement de nouvelles approches en cardiologie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28A9B01B-B8BD-84E6-108D-C002A6D1F108}"/>
              </a:ext>
            </a:extLst>
          </p:cNvPr>
          <p:cNvCxnSpPr>
            <a:cxnSpLocks/>
          </p:cNvCxnSpPr>
          <p:nvPr/>
        </p:nvCxnSpPr>
        <p:spPr>
          <a:xfrm>
            <a:off x="468453" y="2757877"/>
            <a:ext cx="6118" cy="1086652"/>
          </a:xfrm>
          <a:prstGeom prst="line">
            <a:avLst/>
          </a:prstGeom>
          <a:ln w="28575">
            <a:solidFill>
              <a:srgbClr val="58BA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6EB8EB1E-4AB4-FFFF-7DBE-B99061F179D9}"/>
              </a:ext>
            </a:extLst>
          </p:cNvPr>
          <p:cNvSpPr/>
          <p:nvPr/>
        </p:nvSpPr>
        <p:spPr>
          <a:xfrm>
            <a:off x="4915943" y="3844529"/>
            <a:ext cx="180000" cy="180000"/>
          </a:xfrm>
          <a:prstGeom prst="ellipse">
            <a:avLst/>
          </a:prstGeom>
          <a:solidFill>
            <a:srgbClr val="58BAC5"/>
          </a:solidFill>
          <a:ln w="38100">
            <a:solidFill>
              <a:srgbClr val="58BA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8215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7108607-B3DF-B0C4-FA65-862AE8078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59" y="1543305"/>
            <a:ext cx="2770632" cy="1842565"/>
          </a:xfrm>
          <a:prstGeom prst="rect">
            <a:avLst/>
          </a:prstGeom>
        </p:spPr>
      </p:pic>
      <p:pic>
        <p:nvPicPr>
          <p:cNvPr id="4" name="Image 3" descr="Une image contenant personne, mur, intérieur, debout&#10;&#10;Description générée automatiquement">
            <a:extLst>
              <a:ext uri="{FF2B5EF4-FFF2-40B4-BE49-F238E27FC236}">
                <a16:creationId xmlns:a16="http://schemas.microsoft.com/office/drawing/2014/main" id="{6E7C775E-DEC2-9285-6BD8-AA82F46B44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6" r="2955"/>
          <a:stretch/>
        </p:blipFill>
        <p:spPr>
          <a:xfrm>
            <a:off x="3333927" y="1543305"/>
            <a:ext cx="2601808" cy="1842565"/>
          </a:xfrm>
          <a:prstGeom prst="rect">
            <a:avLst/>
          </a:prstGeom>
        </p:spPr>
      </p:pic>
      <p:pic>
        <p:nvPicPr>
          <p:cNvPr id="6" name="Image 5" descr="Une image contenant plancher, intérieur, personne, chambre d’hôpital&#10;&#10;Description générée automatiquement">
            <a:extLst>
              <a:ext uri="{FF2B5EF4-FFF2-40B4-BE49-F238E27FC236}">
                <a16:creationId xmlns:a16="http://schemas.microsoft.com/office/drawing/2014/main" id="{5879789D-78F9-6B01-1EAA-821E257AE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8823" y="1543305"/>
            <a:ext cx="2763848" cy="1842565"/>
          </a:xfrm>
          <a:prstGeom prst="rect">
            <a:avLst/>
          </a:prstGeom>
        </p:spPr>
      </p:pic>
      <p:pic>
        <p:nvPicPr>
          <p:cNvPr id="7" name="Image 6" descr="Une image contenant personne, intérieur, pièce&#10;&#10;Description générée automatiquement">
            <a:extLst>
              <a:ext uri="{FF2B5EF4-FFF2-40B4-BE49-F238E27FC236}">
                <a16:creationId xmlns:a16="http://schemas.microsoft.com/office/drawing/2014/main" id="{A4C6DEEB-228A-D43A-6A24-668088B346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9832" y="1543305"/>
            <a:ext cx="2763847" cy="18425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4025" y="3617039"/>
            <a:ext cx="11266490" cy="234333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prstClr val="black"/>
                </a:solidFill>
              </a:rPr>
              <a:t>Depuis 1986 : séminaires de formation </a:t>
            </a:r>
            <a:r>
              <a:rPr lang="fr-FR" sz="2000" b="1" dirty="0">
                <a:solidFill>
                  <a:prstClr val="black"/>
                </a:solidFill>
              </a:rPr>
              <a:t>internationaux</a:t>
            </a:r>
            <a:r>
              <a:rPr lang="fr-FR" sz="2000" dirty="0">
                <a:solidFill>
                  <a:prstClr val="black"/>
                </a:solidFill>
              </a:rPr>
              <a:t> (dilatation aortique puis TAVI)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prstClr val="black"/>
                </a:solidFill>
              </a:rPr>
              <a:t>Organisés au </a:t>
            </a:r>
            <a:r>
              <a:rPr lang="fr-FR" sz="2000" b="1" dirty="0">
                <a:solidFill>
                  <a:prstClr val="black"/>
                </a:solidFill>
              </a:rPr>
              <a:t>MTC</a:t>
            </a:r>
            <a:r>
              <a:rPr lang="fr-FR" sz="2000" dirty="0">
                <a:solidFill>
                  <a:prstClr val="black"/>
                </a:solidFill>
              </a:rPr>
              <a:t> depuis sa création en 2016 par B. </a:t>
            </a:r>
            <a:r>
              <a:rPr lang="fr-FR" sz="2000" dirty="0" err="1">
                <a:solidFill>
                  <a:prstClr val="black"/>
                </a:solidFill>
              </a:rPr>
              <a:t>Daumur</a:t>
            </a:r>
            <a:r>
              <a:rPr lang="fr-FR" sz="2000" dirty="0">
                <a:solidFill>
                  <a:prstClr val="black"/>
                </a:solidFill>
              </a:rPr>
              <a:t> et A. </a:t>
            </a:r>
            <a:r>
              <a:rPr lang="fr-FR" sz="2000" dirty="0" err="1">
                <a:solidFill>
                  <a:prstClr val="black"/>
                </a:solidFill>
              </a:rPr>
              <a:t>Cribier</a:t>
            </a:r>
            <a:endParaRPr lang="fr-FR" sz="2000" dirty="0">
              <a:solidFill>
                <a:prstClr val="black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prstClr val="black"/>
                </a:solidFill>
              </a:rPr>
              <a:t>Accompagnement de plus de </a:t>
            </a:r>
            <a:r>
              <a:rPr lang="fr-FR" sz="2000" b="1" dirty="0">
                <a:solidFill>
                  <a:prstClr val="black"/>
                </a:solidFill>
              </a:rPr>
              <a:t>90 centres de 20 pays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prstClr val="black"/>
                </a:solidFill>
              </a:rPr>
              <a:t>Journées de Simulation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prstClr val="black"/>
                </a:solidFill>
              </a:rPr>
              <a:t>Formation avancée des </a:t>
            </a:r>
            <a:r>
              <a:rPr lang="fr-FR" sz="2000" i="1" dirty="0" err="1">
                <a:solidFill>
                  <a:prstClr val="black"/>
                </a:solidFill>
              </a:rPr>
              <a:t>fellows</a:t>
            </a:r>
            <a:endParaRPr lang="fr-FR" sz="2000" i="1" dirty="0">
              <a:solidFill>
                <a:prstClr val="black"/>
              </a:solidFill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9AE45111-ED57-25A7-5061-7F5F87BB34F0}"/>
              </a:ext>
            </a:extLst>
          </p:cNvPr>
          <p:cNvSpPr txBox="1">
            <a:spLocks/>
          </p:cNvSpPr>
          <p:nvPr/>
        </p:nvSpPr>
        <p:spPr>
          <a:xfrm>
            <a:off x="346841" y="316452"/>
            <a:ext cx="11498317" cy="7489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Structuration de la démarche de pédagogie</a:t>
            </a:r>
          </a:p>
        </p:txBody>
      </p:sp>
    </p:spTree>
    <p:extLst>
      <p:ext uri="{BB962C8B-B14F-4D97-AF65-F5344CB8AC3E}">
        <p14:creationId xmlns:p14="http://schemas.microsoft.com/office/powerpoint/2010/main" val="1663131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28832" y="3915148"/>
            <a:ext cx="10134336" cy="18912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Depuis 2017 : Organisation d’une </a:t>
            </a:r>
            <a:r>
              <a:rPr lang="fr-FR" sz="2000" b="1" dirty="0"/>
              <a:t>Journée annuelle de Sensibilisation et dépistage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Conférences </a:t>
            </a:r>
            <a:r>
              <a:rPr lang="fr-FR" sz="2000" b="1" dirty="0"/>
              <a:t>grand public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Campagne sur les </a:t>
            </a:r>
            <a:r>
              <a:rPr lang="fr-FR" sz="2000" b="1" dirty="0"/>
              <a:t>réseaux sociaux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Brochures d’informations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832" y="1445564"/>
            <a:ext cx="2159453" cy="2093377"/>
          </a:xfrm>
          <a:prstGeom prst="rect">
            <a:avLst/>
          </a:prstGeom>
        </p:spPr>
      </p:pic>
      <p:pic>
        <p:nvPicPr>
          <p:cNvPr id="11" name="Picture 6" descr="E:\Photos\pré selection remerciements\journée du souffle au coeur 2018_LB_011018_7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5" r="18264"/>
          <a:stretch/>
        </p:blipFill>
        <p:spPr bwMode="auto">
          <a:xfrm>
            <a:off x="3285540" y="1445564"/>
            <a:ext cx="2790197" cy="209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:\Photos\pré selection remerciements\journée du souffle au coeur 2018_LB_011018_1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5" r="10952"/>
          <a:stretch/>
        </p:blipFill>
        <p:spPr bwMode="auto">
          <a:xfrm>
            <a:off x="6172992" y="1445564"/>
            <a:ext cx="2989204" cy="209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8333"/>
          <a:stretch/>
        </p:blipFill>
        <p:spPr>
          <a:xfrm>
            <a:off x="9259452" y="1445564"/>
            <a:ext cx="1903716" cy="2089444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B11ECFA0-B90C-D096-6F82-266E761A3856}"/>
              </a:ext>
            </a:extLst>
          </p:cNvPr>
          <p:cNvSpPr txBox="1">
            <a:spLocks/>
          </p:cNvSpPr>
          <p:nvPr/>
        </p:nvSpPr>
        <p:spPr>
          <a:xfrm>
            <a:off x="346841" y="316452"/>
            <a:ext cx="11498317" cy="7489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Démarche de dissémination auprès du grand public</a:t>
            </a:r>
          </a:p>
        </p:txBody>
      </p:sp>
    </p:spTree>
    <p:extLst>
      <p:ext uri="{BB962C8B-B14F-4D97-AF65-F5344CB8AC3E}">
        <p14:creationId xmlns:p14="http://schemas.microsoft.com/office/powerpoint/2010/main" val="3398241898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Institut Cribier">
      <a:dk1>
        <a:sysClr val="windowText" lastClr="000000"/>
      </a:dk1>
      <a:lt1>
        <a:sysClr val="window" lastClr="FFFFFF"/>
      </a:lt1>
      <a:dk2>
        <a:srgbClr val="174195"/>
      </a:dk2>
      <a:lt2>
        <a:srgbClr val="E8E8E8"/>
      </a:lt2>
      <a:accent1>
        <a:srgbClr val="EE7069"/>
      </a:accent1>
      <a:accent2>
        <a:srgbClr val="2B499A"/>
      </a:accent2>
      <a:accent3>
        <a:srgbClr val="E88EAA"/>
      </a:accent3>
      <a:accent4>
        <a:srgbClr val="58BAC5"/>
      </a:accent4>
      <a:accent5>
        <a:srgbClr val="A5C268"/>
      </a:accent5>
      <a:accent6>
        <a:srgbClr val="DA8254"/>
      </a:accent6>
      <a:hlink>
        <a:srgbClr val="000000"/>
      </a:hlink>
      <a:folHlink>
        <a:srgbClr val="000000"/>
      </a:folHlink>
    </a:clrScheme>
    <a:fontScheme name="Institut Cribier">
      <a:majorFont>
        <a:latin typeface="Segoe UI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5643</TotalTime>
  <Words>1536</Words>
  <Application>Microsoft Office PowerPoint</Application>
  <PresentationFormat>Grand écran</PresentationFormat>
  <Paragraphs>348</Paragraphs>
  <Slides>24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3" baseType="lpstr">
      <vt:lpstr>Aptos</vt:lpstr>
      <vt:lpstr>Arial</vt:lpstr>
      <vt:lpstr>Calibri</vt:lpstr>
      <vt:lpstr>Calibri Light</vt:lpstr>
      <vt:lpstr>Segoe UI</vt:lpstr>
      <vt:lpstr>Segoe UI Semilight</vt:lpstr>
      <vt:lpstr>Tahoma</vt:lpstr>
      <vt:lpstr>Wingdings</vt:lpstr>
      <vt:lpstr>Conception personnalisée</vt:lpstr>
      <vt:lpstr>L’Institut Alain Cribier</vt:lpstr>
      <vt:lpstr>Présentation PowerPoint</vt:lpstr>
      <vt:lpstr>Les maladies des valves cardiaques</vt:lpstr>
      <vt:lpstr>Le rétrécissement aortique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 environnement local adapté</vt:lpstr>
      <vt:lpstr>Et de nombreux partenaires</vt:lpstr>
      <vt:lpstr>Les objectifs futurs de l’institut</vt:lpstr>
      <vt:lpstr>Structure du projet</vt:lpstr>
      <vt:lpstr>Structure du projet</vt:lpstr>
      <vt:lpstr>Présentation PowerPoint</vt:lpstr>
      <vt:lpstr>Présentation PowerPoint</vt:lpstr>
      <vt:lpstr>Présentation PowerPoint</vt:lpstr>
      <vt:lpstr>Planning prévisionnel 2025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Sébastien Lasnon</dc:creator>
  <cp:lastModifiedBy>GILLERON, Catherine</cp:lastModifiedBy>
  <cp:revision>111</cp:revision>
  <dcterms:created xsi:type="dcterms:W3CDTF">2024-05-16T07:17:12Z</dcterms:created>
  <dcterms:modified xsi:type="dcterms:W3CDTF">2025-05-21T12:24:44Z</dcterms:modified>
</cp:coreProperties>
</file>