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51" r:id="rId2"/>
    <p:sldId id="2134805853" r:id="rId3"/>
    <p:sldId id="726" r:id="rId4"/>
    <p:sldId id="1049" r:id="rId5"/>
    <p:sldId id="2134805791" r:id="rId6"/>
    <p:sldId id="264" r:id="rId7"/>
    <p:sldId id="267" r:id="rId8"/>
    <p:sldId id="2134805847" r:id="rId9"/>
    <p:sldId id="269" r:id="rId10"/>
    <p:sldId id="2134805866" r:id="rId11"/>
    <p:sldId id="278" r:id="rId12"/>
    <p:sldId id="2134805867" r:id="rId13"/>
    <p:sldId id="292" r:id="rId14"/>
    <p:sldId id="263" r:id="rId15"/>
    <p:sldId id="1351" r:id="rId16"/>
    <p:sldId id="2134805846" r:id="rId17"/>
    <p:sldId id="2134805854" r:id="rId18"/>
    <p:sldId id="295" r:id="rId19"/>
    <p:sldId id="2134805868" r:id="rId20"/>
    <p:sldId id="1054" r:id="rId21"/>
    <p:sldId id="2134805839" r:id="rId22"/>
    <p:sldId id="2134805836" r:id="rId23"/>
    <p:sldId id="1050" r:id="rId24"/>
    <p:sldId id="2134805838" r:id="rId25"/>
    <p:sldId id="2134805861" r:id="rId26"/>
    <p:sldId id="2134805783" r:id="rId27"/>
    <p:sldId id="213480578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C33"/>
    <a:srgbClr val="EDF3D1"/>
    <a:srgbClr val="377FAD"/>
    <a:srgbClr val="3E87B8"/>
    <a:srgbClr val="4F9CAA"/>
    <a:srgbClr val="4493C4"/>
    <a:srgbClr val="4AA5C4"/>
    <a:srgbClr val="4676C4"/>
    <a:srgbClr val="4787C4"/>
    <a:srgbClr val="F49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9" autoAdjust="0"/>
    <p:restoredTop sz="96190"/>
  </p:normalViewPr>
  <p:slideViewPr>
    <p:cSldViewPr snapToGrid="0">
      <p:cViewPr varScale="1">
        <p:scale>
          <a:sx n="67" d="100"/>
          <a:sy n="67" d="100"/>
        </p:scale>
        <p:origin x="60" y="2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1122E7-916B-0B4A-939C-6C4FF96B041C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0098091-C4D5-164D-BBB1-07F40732FCB9}">
      <dgm:prSet phldrT="[Texte]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dirty="0"/>
            <a:t>Santé</a:t>
          </a:r>
        </a:p>
      </dgm:t>
    </dgm:pt>
    <dgm:pt modelId="{6B966DB6-F696-494B-9A16-D7686BB64F67}" type="parTrans" cxnId="{189C102A-CC5F-E94E-A8F4-16EEC65431A1}">
      <dgm:prSet/>
      <dgm:spPr/>
      <dgm:t>
        <a:bodyPr/>
        <a:lstStyle/>
        <a:p>
          <a:endParaRPr lang="fr-FR"/>
        </a:p>
      </dgm:t>
    </dgm:pt>
    <dgm:pt modelId="{F9A4E24B-E098-3B41-91B2-9CC21DC69C24}" type="sibTrans" cxnId="{189C102A-CC5F-E94E-A8F4-16EEC65431A1}">
      <dgm:prSet/>
      <dgm:spPr/>
      <dgm:t>
        <a:bodyPr/>
        <a:lstStyle/>
        <a:p>
          <a:endParaRPr lang="fr-FR"/>
        </a:p>
      </dgm:t>
    </dgm:pt>
    <dgm:pt modelId="{A668B912-6AF0-7847-AAA7-0F704B94B371}">
      <dgm:prSet phldrT="[Texte]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Inondation</a:t>
          </a:r>
        </a:p>
      </dgm:t>
    </dgm:pt>
    <dgm:pt modelId="{10131A1E-4699-0646-B28A-B5BD133A4340}" type="parTrans" cxnId="{88AD6415-7A1C-D347-A1BD-9A6D71DB05E6}">
      <dgm:prSet/>
      <dgm:spPr/>
      <dgm:t>
        <a:bodyPr/>
        <a:lstStyle/>
        <a:p>
          <a:endParaRPr lang="fr-FR"/>
        </a:p>
      </dgm:t>
    </dgm:pt>
    <dgm:pt modelId="{74933ACB-8B21-8848-A4D1-952E3F8C709C}" type="sibTrans" cxnId="{88AD6415-7A1C-D347-A1BD-9A6D71DB05E6}">
      <dgm:prSet/>
      <dgm:spPr/>
      <dgm:t>
        <a:bodyPr/>
        <a:lstStyle/>
        <a:p>
          <a:endParaRPr lang="fr-FR"/>
        </a:p>
      </dgm:t>
    </dgm:pt>
    <dgm:pt modelId="{C7403121-12C7-2F46-9F09-877A5C648569}">
      <dgm:prSet phldrT="[Texte]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Température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Canicule</a:t>
          </a:r>
        </a:p>
      </dgm:t>
    </dgm:pt>
    <dgm:pt modelId="{9832C5A4-3566-B849-A6EE-768BB250DEB8}" type="parTrans" cxnId="{A4BB4A6C-9B5D-264F-A55F-ADCCE41D0DB5}">
      <dgm:prSet/>
      <dgm:spPr/>
      <dgm:t>
        <a:bodyPr/>
        <a:lstStyle/>
        <a:p>
          <a:endParaRPr lang="fr-FR"/>
        </a:p>
      </dgm:t>
    </dgm:pt>
    <dgm:pt modelId="{4A061CC0-FE12-DC44-B383-F53F04E5F360}" type="sibTrans" cxnId="{A4BB4A6C-9B5D-264F-A55F-ADCCE41D0DB5}">
      <dgm:prSet/>
      <dgm:spPr/>
      <dgm:t>
        <a:bodyPr/>
        <a:lstStyle/>
        <a:p>
          <a:endParaRPr lang="fr-FR"/>
        </a:p>
      </dgm:t>
    </dgm:pt>
    <dgm:pt modelId="{64C0100A-A4D5-E247-BFC8-B2AA4B7587EB}">
      <dgm:prSet phldrT="[Texte]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Insectes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vecteurs</a:t>
          </a:r>
        </a:p>
      </dgm:t>
    </dgm:pt>
    <dgm:pt modelId="{08CD8EED-1FEC-AD4C-B2DB-66FD4831CF95}" type="parTrans" cxnId="{6FA77EC6-970E-DE48-BA98-39DFE4564704}">
      <dgm:prSet/>
      <dgm:spPr/>
      <dgm:t>
        <a:bodyPr/>
        <a:lstStyle/>
        <a:p>
          <a:endParaRPr lang="fr-FR"/>
        </a:p>
      </dgm:t>
    </dgm:pt>
    <dgm:pt modelId="{5138995D-B419-1941-80FA-A5EF7DFC2A70}" type="sibTrans" cxnId="{6FA77EC6-970E-DE48-BA98-39DFE4564704}">
      <dgm:prSet/>
      <dgm:spPr/>
      <dgm:t>
        <a:bodyPr/>
        <a:lstStyle/>
        <a:p>
          <a:endParaRPr lang="fr-FR"/>
        </a:p>
      </dgm:t>
    </dgm:pt>
    <dgm:pt modelId="{266381AC-9A6F-0942-86BB-A7A6852C6E1A}">
      <dgm:prSet phldrT="[Texte]" custT="1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sz="1200" dirty="0">
              <a:latin typeface="Arial" panose="020B0604020202020204" pitchFamily="34" charset="0"/>
              <a:cs typeface="Arial" panose="020B0604020202020204" pitchFamily="34" charset="0"/>
            </a:rPr>
            <a:t>Pollution </a:t>
          </a:r>
          <a:r>
            <a:rPr lang="fr-FR" sz="1100" dirty="0"/>
            <a:t>atmosphérique</a:t>
          </a:r>
        </a:p>
      </dgm:t>
    </dgm:pt>
    <dgm:pt modelId="{492AA4B1-7F6F-0843-8416-7867C4EC0A38}" type="parTrans" cxnId="{E7758F84-3247-8B48-9239-09827F5E4730}">
      <dgm:prSet/>
      <dgm:spPr/>
      <dgm:t>
        <a:bodyPr/>
        <a:lstStyle/>
        <a:p>
          <a:endParaRPr lang="fr-FR"/>
        </a:p>
      </dgm:t>
    </dgm:pt>
    <dgm:pt modelId="{78EA42C5-D510-ED40-A645-6CE1513A2E74}" type="sibTrans" cxnId="{E7758F84-3247-8B48-9239-09827F5E4730}">
      <dgm:prSet/>
      <dgm:spPr/>
      <dgm:t>
        <a:bodyPr/>
        <a:lstStyle/>
        <a:p>
          <a:endParaRPr lang="fr-FR"/>
        </a:p>
      </dgm:t>
    </dgm:pt>
    <dgm:pt modelId="{B2E1EB72-6685-AA44-A80A-69A1B7B6A741}">
      <dgm:prSet phldrT="[Texte]"/>
      <dgm:spPr>
        <a:solidFill>
          <a:schemeClr val="accent5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fr-FR" dirty="0"/>
            <a:t> </a:t>
          </a:r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Pollens</a:t>
          </a:r>
        </a:p>
      </dgm:t>
    </dgm:pt>
    <dgm:pt modelId="{0EC46F3D-BA65-F547-A7F2-C367B0144A9B}" type="parTrans" cxnId="{D76087FF-3DD1-4448-BDC1-9DD529C62AFF}">
      <dgm:prSet/>
      <dgm:spPr/>
      <dgm:t>
        <a:bodyPr/>
        <a:lstStyle/>
        <a:p>
          <a:endParaRPr lang="fr-FR"/>
        </a:p>
      </dgm:t>
    </dgm:pt>
    <dgm:pt modelId="{3F753322-5DCF-5342-A169-CB4EAF4669CD}" type="sibTrans" cxnId="{D76087FF-3DD1-4448-BDC1-9DD529C62AFF}">
      <dgm:prSet/>
      <dgm:spPr/>
      <dgm:t>
        <a:bodyPr/>
        <a:lstStyle/>
        <a:p>
          <a:endParaRPr lang="fr-FR"/>
        </a:p>
      </dgm:t>
    </dgm:pt>
    <dgm:pt modelId="{E57ED161-166F-DE40-BAA2-213CE22C1202}" type="pres">
      <dgm:prSet presAssocID="{E41122E7-916B-0B4A-939C-6C4FF96B041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789C365-E3A1-7B4E-973C-9CF9080453C8}" type="pres">
      <dgm:prSet presAssocID="{E41122E7-916B-0B4A-939C-6C4FF96B041C}" presName="radial" presStyleCnt="0">
        <dgm:presLayoutVars>
          <dgm:animLvl val="ctr"/>
        </dgm:presLayoutVars>
      </dgm:prSet>
      <dgm:spPr/>
    </dgm:pt>
    <dgm:pt modelId="{3BE27D76-DF3E-8446-92B2-5EB669516B1A}" type="pres">
      <dgm:prSet presAssocID="{B0098091-C4D5-164D-BBB1-07F40732FCB9}" presName="centerShape" presStyleLbl="vennNode1" presStyleIdx="0" presStyleCnt="6"/>
      <dgm:spPr/>
      <dgm:t>
        <a:bodyPr/>
        <a:lstStyle/>
        <a:p>
          <a:endParaRPr lang="fr-FR"/>
        </a:p>
      </dgm:t>
    </dgm:pt>
    <dgm:pt modelId="{3E1ACE05-AF72-4F4F-91E1-B24EFA60C931}" type="pres">
      <dgm:prSet presAssocID="{A668B912-6AF0-7847-AAA7-0F704B94B371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011AB0-46B8-814A-8CD7-622FD429ACCC}" type="pres">
      <dgm:prSet presAssocID="{C7403121-12C7-2F46-9F09-877A5C648569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B90B95-0225-B147-8E48-C287B00CE3A8}" type="pres">
      <dgm:prSet presAssocID="{64C0100A-A4D5-E247-BFC8-B2AA4B7587E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629BE9-0F25-ED41-969E-CBE6FD248254}" type="pres">
      <dgm:prSet presAssocID="{266381AC-9A6F-0942-86BB-A7A6852C6E1A}" presName="node" presStyleLbl="vennNode1" presStyleIdx="4" presStyleCnt="6" custScaleX="1048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B68936-E208-D44D-98E3-7FDDD2920502}" type="pres">
      <dgm:prSet presAssocID="{B2E1EB72-6685-AA44-A80A-69A1B7B6A741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FD494D3-9B8D-7642-B3FC-8238D2EF9257}" type="presOf" srcId="{A668B912-6AF0-7847-AAA7-0F704B94B371}" destId="{3E1ACE05-AF72-4F4F-91E1-B24EFA60C931}" srcOrd="0" destOrd="0" presId="urn:microsoft.com/office/officeart/2005/8/layout/radial3"/>
    <dgm:cxn modelId="{C27DE4DF-50AC-6B40-BBAB-E360EF37BB27}" type="presOf" srcId="{B2E1EB72-6685-AA44-A80A-69A1B7B6A741}" destId="{82B68936-E208-D44D-98E3-7FDDD2920502}" srcOrd="0" destOrd="0" presId="urn:microsoft.com/office/officeart/2005/8/layout/radial3"/>
    <dgm:cxn modelId="{CDDE5341-4CCA-854E-A101-C10D8801399D}" type="presOf" srcId="{266381AC-9A6F-0942-86BB-A7A6852C6E1A}" destId="{02629BE9-0F25-ED41-969E-CBE6FD248254}" srcOrd="0" destOrd="0" presId="urn:microsoft.com/office/officeart/2005/8/layout/radial3"/>
    <dgm:cxn modelId="{4DA46F15-4A89-DB45-AE16-DA1EC531C7E0}" type="presOf" srcId="{C7403121-12C7-2F46-9F09-877A5C648569}" destId="{3F011AB0-46B8-814A-8CD7-622FD429ACCC}" srcOrd="0" destOrd="0" presId="urn:microsoft.com/office/officeart/2005/8/layout/radial3"/>
    <dgm:cxn modelId="{B3F0D862-8D4E-C54A-B66D-56F95BAEAEC9}" type="presOf" srcId="{E41122E7-916B-0B4A-939C-6C4FF96B041C}" destId="{E57ED161-166F-DE40-BAA2-213CE22C1202}" srcOrd="0" destOrd="0" presId="urn:microsoft.com/office/officeart/2005/8/layout/radial3"/>
    <dgm:cxn modelId="{189C102A-CC5F-E94E-A8F4-16EEC65431A1}" srcId="{E41122E7-916B-0B4A-939C-6C4FF96B041C}" destId="{B0098091-C4D5-164D-BBB1-07F40732FCB9}" srcOrd="0" destOrd="0" parTransId="{6B966DB6-F696-494B-9A16-D7686BB64F67}" sibTransId="{F9A4E24B-E098-3B41-91B2-9CC21DC69C24}"/>
    <dgm:cxn modelId="{E7758F84-3247-8B48-9239-09827F5E4730}" srcId="{B0098091-C4D5-164D-BBB1-07F40732FCB9}" destId="{266381AC-9A6F-0942-86BB-A7A6852C6E1A}" srcOrd="3" destOrd="0" parTransId="{492AA4B1-7F6F-0843-8416-7867C4EC0A38}" sibTransId="{78EA42C5-D510-ED40-A645-6CE1513A2E74}"/>
    <dgm:cxn modelId="{D76087FF-3DD1-4448-BDC1-9DD529C62AFF}" srcId="{B0098091-C4D5-164D-BBB1-07F40732FCB9}" destId="{B2E1EB72-6685-AA44-A80A-69A1B7B6A741}" srcOrd="4" destOrd="0" parTransId="{0EC46F3D-BA65-F547-A7F2-C367B0144A9B}" sibTransId="{3F753322-5DCF-5342-A169-CB4EAF4669CD}"/>
    <dgm:cxn modelId="{88AD6415-7A1C-D347-A1BD-9A6D71DB05E6}" srcId="{B0098091-C4D5-164D-BBB1-07F40732FCB9}" destId="{A668B912-6AF0-7847-AAA7-0F704B94B371}" srcOrd="0" destOrd="0" parTransId="{10131A1E-4699-0646-B28A-B5BD133A4340}" sibTransId="{74933ACB-8B21-8848-A4D1-952E3F8C709C}"/>
    <dgm:cxn modelId="{6FA77EC6-970E-DE48-BA98-39DFE4564704}" srcId="{B0098091-C4D5-164D-BBB1-07F40732FCB9}" destId="{64C0100A-A4D5-E247-BFC8-B2AA4B7587EB}" srcOrd="2" destOrd="0" parTransId="{08CD8EED-1FEC-AD4C-B2DB-66FD4831CF95}" sibTransId="{5138995D-B419-1941-80FA-A5EF7DFC2A70}"/>
    <dgm:cxn modelId="{A768BCFD-758F-7843-9A87-4CB876BBC290}" type="presOf" srcId="{64C0100A-A4D5-E247-BFC8-B2AA4B7587EB}" destId="{12B90B95-0225-B147-8E48-C287B00CE3A8}" srcOrd="0" destOrd="0" presId="urn:microsoft.com/office/officeart/2005/8/layout/radial3"/>
    <dgm:cxn modelId="{A4BB4A6C-9B5D-264F-A55F-ADCCE41D0DB5}" srcId="{B0098091-C4D5-164D-BBB1-07F40732FCB9}" destId="{C7403121-12C7-2F46-9F09-877A5C648569}" srcOrd="1" destOrd="0" parTransId="{9832C5A4-3566-B849-A6EE-768BB250DEB8}" sibTransId="{4A061CC0-FE12-DC44-B383-F53F04E5F360}"/>
    <dgm:cxn modelId="{53FE7F1D-29EE-FA42-80C1-1FB1CD56EE2C}" type="presOf" srcId="{B0098091-C4D5-164D-BBB1-07F40732FCB9}" destId="{3BE27D76-DF3E-8446-92B2-5EB669516B1A}" srcOrd="0" destOrd="0" presId="urn:microsoft.com/office/officeart/2005/8/layout/radial3"/>
    <dgm:cxn modelId="{C98B268F-717A-E242-9693-50B186B05142}" type="presParOf" srcId="{E57ED161-166F-DE40-BAA2-213CE22C1202}" destId="{D789C365-E3A1-7B4E-973C-9CF9080453C8}" srcOrd="0" destOrd="0" presId="urn:microsoft.com/office/officeart/2005/8/layout/radial3"/>
    <dgm:cxn modelId="{9C419667-5A18-D34B-8BE5-42BD3C14FC05}" type="presParOf" srcId="{D789C365-E3A1-7B4E-973C-9CF9080453C8}" destId="{3BE27D76-DF3E-8446-92B2-5EB669516B1A}" srcOrd="0" destOrd="0" presId="urn:microsoft.com/office/officeart/2005/8/layout/radial3"/>
    <dgm:cxn modelId="{AE1FFA14-2374-D043-8AEC-37E08F5C3174}" type="presParOf" srcId="{D789C365-E3A1-7B4E-973C-9CF9080453C8}" destId="{3E1ACE05-AF72-4F4F-91E1-B24EFA60C931}" srcOrd="1" destOrd="0" presId="urn:microsoft.com/office/officeart/2005/8/layout/radial3"/>
    <dgm:cxn modelId="{2E9D4BED-06E8-7248-95DB-35A3CC9F7C4C}" type="presParOf" srcId="{D789C365-E3A1-7B4E-973C-9CF9080453C8}" destId="{3F011AB0-46B8-814A-8CD7-622FD429ACCC}" srcOrd="2" destOrd="0" presId="urn:microsoft.com/office/officeart/2005/8/layout/radial3"/>
    <dgm:cxn modelId="{9DB1BE06-0FEB-EE4B-B096-D4A47BBD468A}" type="presParOf" srcId="{D789C365-E3A1-7B4E-973C-9CF9080453C8}" destId="{12B90B95-0225-B147-8E48-C287B00CE3A8}" srcOrd="3" destOrd="0" presId="urn:microsoft.com/office/officeart/2005/8/layout/radial3"/>
    <dgm:cxn modelId="{53BC7E35-C2F4-E34D-AE2B-15BB4F6A287F}" type="presParOf" srcId="{D789C365-E3A1-7B4E-973C-9CF9080453C8}" destId="{02629BE9-0F25-ED41-969E-CBE6FD248254}" srcOrd="4" destOrd="0" presId="urn:microsoft.com/office/officeart/2005/8/layout/radial3"/>
    <dgm:cxn modelId="{83497F19-E999-7643-9883-6F8F0395948A}" type="presParOf" srcId="{D789C365-E3A1-7B4E-973C-9CF9080453C8}" destId="{82B68936-E208-D44D-98E3-7FDDD29205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27D76-DF3E-8446-92B2-5EB669516B1A}">
      <dsp:nvSpPr>
        <dsp:cNvPr id="0" name=""/>
        <dsp:cNvSpPr/>
      </dsp:nvSpPr>
      <dsp:spPr>
        <a:xfrm>
          <a:off x="1928670" y="1083384"/>
          <a:ext cx="2511375" cy="2511375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600" kern="1200" dirty="0"/>
            <a:t>Santé</a:t>
          </a:r>
        </a:p>
      </dsp:txBody>
      <dsp:txXfrm>
        <a:off x="2296452" y="1451166"/>
        <a:ext cx="1775811" cy="1775811"/>
      </dsp:txXfrm>
    </dsp:sp>
    <dsp:sp modelId="{3E1ACE05-AF72-4F4F-91E1-B24EFA60C931}">
      <dsp:nvSpPr>
        <dsp:cNvPr id="0" name=""/>
        <dsp:cNvSpPr/>
      </dsp:nvSpPr>
      <dsp:spPr>
        <a:xfrm>
          <a:off x="2556514" y="77481"/>
          <a:ext cx="1255687" cy="1255687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Inondation</a:t>
          </a:r>
        </a:p>
      </dsp:txBody>
      <dsp:txXfrm>
        <a:off x="2740405" y="261372"/>
        <a:ext cx="887905" cy="887905"/>
      </dsp:txXfrm>
    </dsp:sp>
    <dsp:sp modelId="{3F011AB0-46B8-814A-8CD7-622FD429ACCC}">
      <dsp:nvSpPr>
        <dsp:cNvPr id="0" name=""/>
        <dsp:cNvSpPr/>
      </dsp:nvSpPr>
      <dsp:spPr>
        <a:xfrm>
          <a:off x="4110299" y="1206372"/>
          <a:ext cx="1255687" cy="1255687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Température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Canicule</a:t>
          </a:r>
        </a:p>
      </dsp:txBody>
      <dsp:txXfrm>
        <a:off x="4294190" y="1390263"/>
        <a:ext cx="887905" cy="887905"/>
      </dsp:txXfrm>
    </dsp:sp>
    <dsp:sp modelId="{12B90B95-0225-B147-8E48-C287B00CE3A8}">
      <dsp:nvSpPr>
        <dsp:cNvPr id="0" name=""/>
        <dsp:cNvSpPr/>
      </dsp:nvSpPr>
      <dsp:spPr>
        <a:xfrm>
          <a:off x="3516806" y="3032956"/>
          <a:ext cx="1255687" cy="1255687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Insectes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vecteurs</a:t>
          </a:r>
        </a:p>
      </dsp:txBody>
      <dsp:txXfrm>
        <a:off x="3700697" y="3216847"/>
        <a:ext cx="887905" cy="887905"/>
      </dsp:txXfrm>
    </dsp:sp>
    <dsp:sp modelId="{02629BE9-0F25-ED41-969E-CBE6FD248254}">
      <dsp:nvSpPr>
        <dsp:cNvPr id="0" name=""/>
        <dsp:cNvSpPr/>
      </dsp:nvSpPr>
      <dsp:spPr>
        <a:xfrm>
          <a:off x="1565822" y="3032956"/>
          <a:ext cx="1316487" cy="1255687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Pollution </a:t>
          </a:r>
          <a:r>
            <a:rPr lang="fr-FR" sz="1100" kern="1200" dirty="0"/>
            <a:t>atmosphérique</a:t>
          </a:r>
        </a:p>
      </dsp:txBody>
      <dsp:txXfrm>
        <a:off x="1758617" y="3216847"/>
        <a:ext cx="930897" cy="887905"/>
      </dsp:txXfrm>
    </dsp:sp>
    <dsp:sp modelId="{82B68936-E208-D44D-98E3-7FDDD2920502}">
      <dsp:nvSpPr>
        <dsp:cNvPr id="0" name=""/>
        <dsp:cNvSpPr/>
      </dsp:nvSpPr>
      <dsp:spPr>
        <a:xfrm>
          <a:off x="1002729" y="1206372"/>
          <a:ext cx="1255687" cy="1255687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/>
            <a:t> </a:t>
          </a:r>
          <a:r>
            <a:rPr lang="fr-FR" sz="1200" kern="1200" dirty="0">
              <a:latin typeface="Arial" panose="020B0604020202020204" pitchFamily="34" charset="0"/>
              <a:cs typeface="Arial" panose="020B0604020202020204" pitchFamily="34" charset="0"/>
            </a:rPr>
            <a:t>Pollens</a:t>
          </a:r>
        </a:p>
      </dsp:txBody>
      <dsp:txXfrm>
        <a:off x="1186620" y="1390263"/>
        <a:ext cx="887905" cy="887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57BBC-DA3B-9F4F-A35E-FC2FDE1D64D6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263BA-12E0-A64C-A7D9-6F3F9799A8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62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4936683-5029-A541-B77D-652100EB5695}" type="slidenum">
              <a:rPr lang="fr-FR" sz="1200"/>
              <a:pPr/>
              <a:t>1</a:t>
            </a:fld>
            <a:endParaRPr lang="fr-FR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263BA-12E0-A64C-A7D9-6F3F9799A8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30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263BA-12E0-A64C-A7D9-6F3F9799A88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4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263BA-12E0-A64C-A7D9-6F3F9799A8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03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F893-374D-E87C-C0E7-DA5D6D97B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BB95B9-2914-1E57-9FC3-ECD1E6282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B47D8F-C5A5-0D6E-33FE-E5F3A1F8F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F01C0-B492-7891-3CAC-328F6156B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8103-A642-4EBF-AD92-C44118B93F9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15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263BA-12E0-A64C-A7D9-6F3F9799A88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32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1000E-1E78-4342-ABFE-F9923B7FB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806B50-35CA-4130-B571-3EE3C015D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8C571-F5C0-498A-832E-C2D0D98B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F456F2-E8D4-4D93-9F28-52509825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EC6F92-F389-4261-897A-4AA0EE1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4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C1D9F-A7A0-42AD-8B60-14A68B04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2C39F-5AD0-41A8-BCBF-F68B5A9B0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807B28-47CC-4B9F-85A9-88BD6C2F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E527F5-601A-4D80-A66C-5109E812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51B420-70C7-4E36-92B0-3DE45F1A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25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47F6AE-3A95-4E27-9431-E530B844A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F1456A-9746-4E81-9FAF-AE87979B7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DC12A1-1226-4E73-BD8D-1D4B3217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CF5EDA-5C33-4DBF-90D7-1CE4EC1F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8DF817-1DE1-4F34-854C-2DAC9736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32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985" y="158751"/>
            <a:ext cx="11635316" cy="4492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79420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necteur droit 9"/>
          <p:cNvSpPr/>
          <p:nvPr/>
        </p:nvSpPr>
        <p:spPr>
          <a:xfrm>
            <a:off x="480000" y="6379200"/>
            <a:ext cx="11232000" cy="1"/>
          </a:xfrm>
          <a:prstGeom prst="line">
            <a:avLst/>
          </a:prstGeom>
          <a:ln w="10160">
            <a:solidFill>
              <a:srgbClr val="000000"/>
            </a:solidFill>
          </a:ln>
        </p:spPr>
        <p:txBody>
          <a:bodyPr lIns="60959" rIns="60959"/>
          <a:lstStyle/>
          <a:p>
            <a:endParaRPr sz="2400"/>
          </a:p>
        </p:txBody>
      </p:sp>
      <p:pic>
        <p:nvPicPr>
          <p:cNvPr id="56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0" y="103413"/>
            <a:ext cx="1151901" cy="84758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xfrm>
            <a:off x="479999" y="1200001"/>
            <a:ext cx="11232000" cy="960001"/>
          </a:xfrm>
          <a:prstGeom prst="rect">
            <a:avLst/>
          </a:prstGeom>
          <a:ln w="12700">
            <a:noFill/>
            <a:miter lim="400000"/>
          </a:ln>
        </p:spPr>
        <p:txBody>
          <a:bodyPr anchor="t"/>
          <a:lstStyle>
            <a:lvl1pPr marL="0" indent="0">
              <a:buSzTx/>
              <a:buNone/>
              <a:defRPr sz="3333"/>
            </a:lvl1pPr>
          </a:lstStyle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416001" y="240000"/>
            <a:ext cx="7296001" cy="480001"/>
          </a:xfrm>
          <a:prstGeom prst="rect">
            <a:avLst/>
          </a:prstGeom>
        </p:spPr>
        <p:txBody>
          <a:bodyPr>
            <a:normAutofit/>
          </a:bodyPr>
          <a:lstStyle>
            <a:lvl1pPr marL="143995" indent="-143995" algn="r">
              <a:spcBef>
                <a:spcPts val="0"/>
              </a:spcBef>
              <a:buSzPct val="100000"/>
              <a:buAutoNum type="arabicPeriod"/>
              <a:defRPr sz="933" b="1"/>
            </a:lvl1pPr>
            <a:lvl2pPr marL="143995" indent="-143995" algn="r">
              <a:spcBef>
                <a:spcPts val="0"/>
              </a:spcBef>
              <a:buAutoNum type="alphaLcPeriod"/>
              <a:defRPr sz="933" b="1"/>
            </a:lvl2pPr>
            <a:lvl3pPr marL="563986" indent="-83998" algn="r">
              <a:spcBef>
                <a:spcPts val="0"/>
              </a:spcBef>
              <a:defRPr sz="933" b="1"/>
            </a:lvl3pPr>
            <a:lvl4pPr marL="815978" indent="-95998" algn="r">
              <a:spcBef>
                <a:spcPts val="0"/>
              </a:spcBef>
              <a:defRPr sz="933" b="1"/>
            </a:lvl4pPr>
            <a:lvl5pPr marL="1103972" indent="-95998" algn="r">
              <a:spcBef>
                <a:spcPts val="0"/>
              </a:spcBef>
              <a:defRPr sz="933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0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79997" y="2447998"/>
            <a:ext cx="3360003" cy="343200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1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4416001" y="2447998"/>
            <a:ext cx="3360001" cy="343200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8352000" y="2447998"/>
            <a:ext cx="3360001" cy="343200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316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8E945-B5E2-4FFA-9F7B-D3B67AFD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ABD155-8DDE-4A14-BF5B-DAC9172B2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690176-7505-4AB2-ABA0-62D56BDA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31DA3-C9B1-460D-9A9F-D87E1070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A64E9-BBB0-415A-A5BD-64118EB6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84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56BC23-C55D-4713-B3D0-249D017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60A758-A4F0-46C7-9CD1-AFC4B0C62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A74D82-27D3-4287-AD40-BD8D630B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225117-A5EB-46ED-9149-9D0162D4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82E8B4-64C8-4CAF-B5D2-9B36F8B7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5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701B9-D531-43F5-B514-CB3C0CAA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BF479A-9F6D-4C05-A3C0-F90598C83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CCF56C-E0F7-4E6D-B667-D121D8D35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9CB1DE-C301-4ACF-9815-84681C39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F577AD-9E61-4340-946D-017F6CEB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8628AF-742C-47F6-B687-3F8DD50C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33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290F6-D430-4841-83E1-6CBCB885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6A525E-7A4D-41A1-9091-270011BDC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4C895E-7F82-4D1F-8761-B54089C24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E1EEB8-9BEE-4F55-A9F8-AE58D1785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FAE4B0-FADD-4174-B7E1-3FD982793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48F849-B607-485F-B76D-983A69BE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152009-B6C1-416E-AE1E-61EB6FC8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9527C5-A1FA-4AFD-A87F-9DE278CE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53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12EAF-AAAD-4B0A-A460-7271ECA3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74B584-0FA9-4F82-BBD9-19BCF7CA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9F7E66-932E-461E-BB1B-98B538DD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0CD2E4-0B39-4BB0-8900-97269E8D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78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B4392D-F2D2-44BF-B62F-3F1EA13E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368EC13-CBF9-4216-95E4-AFEC5BFF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3CB00-8D49-4E66-9494-20F382FE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59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D510E-A847-4F7A-BDBE-45F4ACDF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99783E-D622-4953-96AC-4B6F5BD7E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826A65-599E-4D26-BBFA-A3FE7E089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4DD34B-68C9-40B6-BA11-CD66581B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FD9A5F-D52D-4848-95FC-61B317E7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3A433D-D59B-4D39-A8B9-8224B813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8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DAB55-CCCF-4CD8-A867-A03A4750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1FE04E0-8887-48DD-AC14-18BDE2184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DA674B-8229-4131-8820-88E17ADE6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D220A9-DCA8-4926-AA30-DCD476DF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4C372F-168B-4985-B0F5-6EE59879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AE1364-7B9C-49E8-93CC-3E6A35F1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83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5451E-38B2-456E-89EE-6706C48D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A449F-8B8E-4C76-969A-341EDF336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CE8F8E-BD16-4560-A38D-1676F127D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9C5B-AA39-4665-8C3A-08E90924EBC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5DF369-DC78-4A42-BDE1-054206ECA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BDDBFE-068C-4317-BE86-AC92A36E9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0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35.tiff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6C08A4-C173-CF2B-CB16-996782226342}"/>
              </a:ext>
            </a:extLst>
          </p:cNvPr>
          <p:cNvSpPr/>
          <p:nvPr/>
        </p:nvSpPr>
        <p:spPr>
          <a:xfrm>
            <a:off x="1" y="21615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46" name="ZoneTexte 3"/>
          <p:cNvSpPr txBox="1">
            <a:spLocks noChangeArrowheads="1"/>
          </p:cNvSpPr>
          <p:nvPr/>
        </p:nvSpPr>
        <p:spPr bwMode="auto">
          <a:xfrm>
            <a:off x="119065" y="145285"/>
            <a:ext cx="1125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fr-FR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 Frutiger Light" charset="0"/>
              </a:rPr>
              <a:t>Séminaire projet d’établissement CHU - Rouen - 15/05/2025</a:t>
            </a:r>
          </a:p>
        </p:txBody>
      </p:sp>
      <p:pic>
        <p:nvPicPr>
          <p:cNvPr id="6149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4" y="4740828"/>
            <a:ext cx="31019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42" y="4346972"/>
            <a:ext cx="1458259" cy="141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855129"/>
            <a:ext cx="2103438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863066"/>
            <a:ext cx="20875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8" r="29298"/>
          <a:stretch>
            <a:fillRect/>
          </a:stretch>
        </p:blipFill>
        <p:spPr bwMode="auto">
          <a:xfrm>
            <a:off x="9474200" y="4174714"/>
            <a:ext cx="769938" cy="12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167679"/>
            <a:ext cx="939800" cy="13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23F2C41A-964E-924D-A277-8582F03FF18C}"/>
              </a:ext>
            </a:extLst>
          </p:cNvPr>
          <p:cNvSpPr txBox="1">
            <a:spLocks/>
          </p:cNvSpPr>
          <p:nvPr/>
        </p:nvSpPr>
        <p:spPr>
          <a:xfrm>
            <a:off x="0" y="897620"/>
            <a:ext cx="7093107" cy="3032857"/>
          </a:xfrm>
          <a:prstGeom prst="rect">
            <a:avLst/>
          </a:prstGeom>
          <a:noFill/>
        </p:spPr>
        <p:txBody>
          <a:bodyPr vert="horz" lIns="540000" tIns="45720" rIns="90000" bIns="45720" rtlCol="0" anchor="ctr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Transition écologique et le changement </a:t>
            </a:r>
            <a:r>
              <a:rPr lang="fr-FR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climatique, </a:t>
            </a:r>
          </a:p>
          <a:p>
            <a:pPr algn="ctr"/>
            <a:r>
              <a:rPr lang="fr-FR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réalité n</a:t>
            </a:r>
            <a:r>
              <a:rPr lang="fr-FR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ormande</a:t>
            </a:r>
            <a:endParaRPr lang="fr-FR" sz="2400" b="1" dirty="0">
              <a:latin typeface="Arial" panose="020B0604020202020204" pitchFamily="34" charset="0"/>
              <a:ea typeface="Ayuthaya" pitchFamily="2" charset="-34"/>
              <a:cs typeface="Arial" panose="020B0604020202020204" pitchFamily="34" charset="0"/>
            </a:endParaRPr>
          </a:p>
          <a:p>
            <a:pPr algn="ctr"/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Laignel Benoit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Professeur, Université Rouen Normandie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Co-Président du GIEC normand 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Président du GIEC de la métropole de Rouen Normandie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Délégué du Ministère de l’ESR au GIEC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 Fonctionnaire Développement Durable de l’ESR</a:t>
            </a:r>
          </a:p>
          <a:p>
            <a:pPr algn="ctr"/>
            <a:r>
              <a:rPr lang="fr-FR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benoit.laignel@univ-rouen.fr</a:t>
            </a:r>
            <a:endParaRPr lang="fr-FR" sz="1800" dirty="0">
              <a:solidFill>
                <a:srgbClr val="EDF3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72ADDD-D45F-5E4B-82AE-0AAF0B3A6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42" y="349938"/>
            <a:ext cx="4863010" cy="38329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52812-60EB-398D-E893-0C8016464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65" y="6045662"/>
            <a:ext cx="1840361" cy="659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243F5-C301-3898-1B5E-F2EF28FE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5A2CD-6917-3BB4-AFF4-D457CA567B8F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345A6C-9E76-AA30-BC1A-FC2494E21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89" y="80891"/>
            <a:ext cx="7271531" cy="546072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Inondation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66AB4-6E17-E9A7-8201-7255F32D3E11}"/>
              </a:ext>
            </a:extLst>
          </p:cNvPr>
          <p:cNvSpPr txBox="1"/>
          <p:nvPr/>
        </p:nvSpPr>
        <p:spPr>
          <a:xfrm>
            <a:off x="0" y="730575"/>
            <a:ext cx="119553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Augmentation de la fréquence et de l’intensité des inondations, de l’érosion des sols, de la turbidité des cours d’eau, des coulées boueuses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E7C1-9454-4186-5A4D-F19E54A9A4E4}"/>
              </a:ext>
            </a:extLst>
          </p:cNvPr>
          <p:cNvSpPr/>
          <p:nvPr/>
        </p:nvSpPr>
        <p:spPr>
          <a:xfrm>
            <a:off x="7372143" y="1945799"/>
            <a:ext cx="3331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Risque favorisé par des facteurs anthropiques (urbanisation, évolution du parcellaire et des pratiques agricoles</a:t>
            </a:r>
            <a:r>
              <a:rPr lang="fr-FR" sz="1600" dirty="0">
                <a:solidFill>
                  <a:srgbClr val="EDF3D1"/>
                </a:solidFill>
              </a:rPr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E23E12-AB19-758D-DA1D-03A6EFD5B9A1}"/>
              </a:ext>
            </a:extLst>
          </p:cNvPr>
          <p:cNvSpPr txBox="1"/>
          <p:nvPr/>
        </p:nvSpPr>
        <p:spPr>
          <a:xfrm>
            <a:off x="7372144" y="4021978"/>
            <a:ext cx="3331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6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Exposition des populations et d’activités sensibles </a:t>
            </a:r>
          </a:p>
          <a:p>
            <a:r>
              <a:rPr lang="fr-FR" sz="16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Exposition des infrastructures et des services publics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808B68-C616-796A-A813-78B4CAE7D902}"/>
              </a:ext>
            </a:extLst>
          </p:cNvPr>
          <p:cNvGrpSpPr/>
          <p:nvPr/>
        </p:nvGrpSpPr>
        <p:grpSpPr>
          <a:xfrm>
            <a:off x="847557" y="1646573"/>
            <a:ext cx="5821991" cy="4891904"/>
            <a:chOff x="4060938" y="761220"/>
            <a:chExt cx="4563306" cy="371887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523D110-25BB-C1BE-BE07-CF7D663B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939" y="1253925"/>
              <a:ext cx="4563305" cy="322617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A63D9C-1C4D-2133-C38A-B9F24D474C63}"/>
                </a:ext>
              </a:extLst>
            </p:cNvPr>
            <p:cNvSpPr/>
            <p:nvPr/>
          </p:nvSpPr>
          <p:spPr>
            <a:xfrm>
              <a:off x="4060938" y="761220"/>
              <a:ext cx="456330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Risque d’inondation omniprésent sur le territoire de la Métropole de Rouen</a:t>
              </a:r>
            </a:p>
          </p:txBody>
        </p:sp>
      </p:grpSp>
      <p:sp>
        <p:nvSpPr>
          <p:cNvPr id="9" name="ZoneTexte 13">
            <a:extLst>
              <a:ext uri="{FF2B5EF4-FFF2-40B4-BE49-F238E27FC236}">
                <a16:creationId xmlns:a16="http://schemas.microsoft.com/office/drawing/2014/main" id="{4A2D750A-4A2D-69FC-8D83-5BD977DBC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24" y="6538477"/>
            <a:ext cx="3575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Laignel et al., GIEC métropole de Rouen</a:t>
            </a:r>
          </a:p>
        </p:txBody>
      </p:sp>
    </p:spTree>
    <p:extLst>
      <p:ext uri="{BB962C8B-B14F-4D97-AF65-F5344CB8AC3E}">
        <p14:creationId xmlns:p14="http://schemas.microsoft.com/office/powerpoint/2010/main" val="32158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3F99F-1097-E2D4-EBFB-6165C3E3F29E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63" y="167268"/>
            <a:ext cx="11377127" cy="420616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Inondation des vallées et Risque industriel/technologique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DEAD07-2F37-4A30-ABF2-49BB96DDC7BE}"/>
              </a:ext>
            </a:extLst>
          </p:cNvPr>
          <p:cNvSpPr txBox="1"/>
          <p:nvPr/>
        </p:nvSpPr>
        <p:spPr>
          <a:xfrm>
            <a:off x="899160" y="5292160"/>
            <a:ext cx="10134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Changement climatique = Accélérateur du </a:t>
            </a:r>
            <a:r>
              <a:rPr lang="fr-FR" sz="2000" b="1" dirty="0" err="1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multi-risques</a:t>
            </a:r>
            <a:endParaRPr lang="fr-FR" sz="2000" b="1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Augmentation de l’intensité et de la fréquence des risques naturels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Augmentation des risques industriels, sanitaires, économiques et sociétaux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4F3172-72C0-4DA3-B9C5-FB04641A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62" y="600313"/>
            <a:ext cx="118489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↗️ Risque d’inondation dans la cadre du changement climatique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(concomitance entre élévation du niveau marin et crue…)</a:t>
            </a:r>
          </a:p>
          <a:p>
            <a:pPr algn="ctr"/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 ↗️ Risque industriel pour les ICPE (dont SEVESO) par effet cascade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CD7EF9-B85D-451B-B685-F81CAC9072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26" y="2019153"/>
            <a:ext cx="3290087" cy="29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13DA98-C639-40D9-8969-E77FD7AFC4C5}"/>
              </a:ext>
            </a:extLst>
          </p:cNvPr>
          <p:cNvSpPr/>
          <p:nvPr/>
        </p:nvSpPr>
        <p:spPr>
          <a:xfrm>
            <a:off x="1489459" y="5020420"/>
            <a:ext cx="38403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Projection </a:t>
            </a: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ARTELIA/GIP Seine, </a:t>
            </a: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FR" sz="9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odifiée avec ajout des sites SEVESO</a:t>
            </a: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0A989-708A-4E34-907E-5E4F9FEE03AC}"/>
              </a:ext>
            </a:extLst>
          </p:cNvPr>
          <p:cNvSpPr txBox="1"/>
          <p:nvPr/>
        </p:nvSpPr>
        <p:spPr>
          <a:xfrm>
            <a:off x="1633789" y="1809249"/>
            <a:ext cx="3291825" cy="4154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Seine - Boucle de Rouen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Élévation du niveau marin 1m + crue décennale</a:t>
            </a: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6003822E-C1D4-41EA-9A6E-A5A254DA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340" y="5029211"/>
            <a:ext cx="3341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Laignel et al., 2020, GIEC normand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1AC652-C575-4759-885C-92C820B415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52" y="1836828"/>
            <a:ext cx="4514390" cy="3192383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698447-CADF-7E96-0C01-76F416257CF3}"/>
              </a:ext>
            </a:extLst>
          </p:cNvPr>
          <p:cNvGrpSpPr/>
          <p:nvPr/>
        </p:nvGrpSpPr>
        <p:grpSpPr>
          <a:xfrm>
            <a:off x="971803" y="6384865"/>
            <a:ext cx="11022077" cy="436635"/>
            <a:chOff x="971803" y="6384865"/>
            <a:chExt cx="11022077" cy="43663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886C11A-2127-3224-330B-045A05F2A2ED}"/>
                </a:ext>
              </a:extLst>
            </p:cNvPr>
            <p:cNvSpPr txBox="1"/>
            <p:nvPr/>
          </p:nvSpPr>
          <p:spPr>
            <a:xfrm>
              <a:off x="971803" y="6452168"/>
              <a:ext cx="9659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rgbClr val="FBBC3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Projets France 2030 </a:t>
              </a:r>
              <a:r>
                <a:rPr lang="fr-FR" sz="1800" b="1" dirty="0" err="1">
                  <a:solidFill>
                    <a:srgbClr val="FBBC3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ExcellenCES</a:t>
              </a:r>
              <a:r>
                <a:rPr lang="fr-FR" sz="1800" b="1" dirty="0">
                  <a:solidFill>
                    <a:srgbClr val="FBBC3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« TRANSITION » </a:t>
              </a:r>
              <a:r>
                <a:rPr lang="fr-FR" sz="1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ANR-23-EXES-0013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D57C3DC-CA42-23BB-7012-D01E593A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1667" y="6384865"/>
              <a:ext cx="1362213" cy="400135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8979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91F17F-F414-8D80-C3D5-F23251C482F6}"/>
              </a:ext>
            </a:extLst>
          </p:cNvPr>
          <p:cNvSpPr/>
          <p:nvPr/>
        </p:nvSpPr>
        <p:spPr>
          <a:xfrm>
            <a:off x="0" y="9357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2" y="56601"/>
            <a:ext cx="11377127" cy="441596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Changement climatique et Santé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D13C8283-93FA-4021-A905-D830AB99DA8F}"/>
              </a:ext>
            </a:extLst>
          </p:cNvPr>
          <p:cNvGraphicFramePr/>
          <p:nvPr/>
        </p:nvGraphicFramePr>
        <p:xfrm>
          <a:off x="2030485" y="1255294"/>
          <a:ext cx="6368716" cy="436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7431B91-13F2-4553-B8E0-12F2F93EA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904" y="1507035"/>
            <a:ext cx="1217528" cy="11454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29480A-6770-4C86-A843-0FC1C2777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723" y="4823538"/>
            <a:ext cx="1339850" cy="101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659168-6860-4293-9B40-D35A9436B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984" y="600367"/>
            <a:ext cx="1657507" cy="11209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78CF06-CE21-4B2C-9FCB-3355E5912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9491" y="1941707"/>
            <a:ext cx="1537439" cy="1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52FE6E-7A59-4D4C-8B00-8DE9AE3E01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0461" y="4487062"/>
            <a:ext cx="1809300" cy="9770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A475DFB-A034-4964-9F73-DC560F0957DF}"/>
              </a:ext>
            </a:extLst>
          </p:cNvPr>
          <p:cNvSpPr txBox="1"/>
          <p:nvPr/>
        </p:nvSpPr>
        <p:spPr>
          <a:xfrm>
            <a:off x="7637830" y="552845"/>
            <a:ext cx="2635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Impacts physiques</a:t>
            </a:r>
          </a:p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(blessures, noyades)</a:t>
            </a:r>
          </a:p>
          <a:p>
            <a:r>
              <a:rPr lang="fr-FR" sz="1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Impacts psychologiques post-traumatiques</a:t>
            </a:r>
          </a:p>
          <a:p>
            <a:r>
              <a:rPr lang="fr-FR" sz="1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Impacts sur qualité eau</a:t>
            </a:r>
            <a:endParaRPr lang="fr-FR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ZoneTexte 5">
            <a:extLst>
              <a:ext uri="{FF2B5EF4-FFF2-40B4-BE49-F238E27FC236}">
                <a16:creationId xmlns:a16="http://schemas.microsoft.com/office/drawing/2014/main" id="{23ED39D4-9E89-4823-92A4-1A34EC87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205" y="6566441"/>
            <a:ext cx="21365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solidFill>
                  <a:schemeClr val="bg1"/>
                </a:solidFill>
                <a:latin typeface="Arial" charset="0"/>
                <a:cs typeface="Arial" charset="0"/>
              </a:rPr>
              <a:t>Figure : Laignel, 2019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403289-7770-4AD6-AD1C-BDC79A45966E}"/>
              </a:ext>
            </a:extLst>
          </p:cNvPr>
          <p:cNvSpPr txBox="1"/>
          <p:nvPr/>
        </p:nvSpPr>
        <p:spPr>
          <a:xfrm>
            <a:off x="6872940" y="5865622"/>
            <a:ext cx="505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Maladies infectieuses</a:t>
            </a:r>
          </a:p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 : moustique tigre (</a:t>
            </a:r>
            <a:r>
              <a:rPr lang="fr-FR" sz="1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dengue, </a:t>
            </a:r>
            <a:r>
              <a:rPr lang="fr-FR" sz="140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zika</a:t>
            </a:r>
            <a:r>
              <a:rPr lang="fr-FR" sz="1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chikungunya)</a:t>
            </a:r>
            <a:endParaRPr lang="fr-FR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6AD10A-D9FF-4770-8ECB-06C9EF1C6628}"/>
              </a:ext>
            </a:extLst>
          </p:cNvPr>
          <p:cNvSpPr txBox="1"/>
          <p:nvPr/>
        </p:nvSpPr>
        <p:spPr>
          <a:xfrm>
            <a:off x="1544488" y="5517451"/>
            <a:ext cx="2808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Surmortalité</a:t>
            </a:r>
          </a:p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Pathologies chroniques (maladies respiratoires, cardio-vasculaire)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DDE8D4-4CFB-4CD3-A294-C946FEB7BC8F}"/>
              </a:ext>
            </a:extLst>
          </p:cNvPr>
          <p:cNvSpPr txBox="1"/>
          <p:nvPr/>
        </p:nvSpPr>
        <p:spPr>
          <a:xfrm>
            <a:off x="1864764" y="2687920"/>
            <a:ext cx="121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Allergies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7D48F6-C747-A88A-274F-17D3A9E1659D}"/>
              </a:ext>
            </a:extLst>
          </p:cNvPr>
          <p:cNvSpPr txBox="1"/>
          <p:nvPr/>
        </p:nvSpPr>
        <p:spPr>
          <a:xfrm>
            <a:off x="7402954" y="2965491"/>
            <a:ext cx="47890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Surmortalité</a:t>
            </a:r>
          </a:p>
          <a:p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15 000 décès en France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 2003, s</a:t>
            </a:r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urmortalité plus marquée à Rouen (35%), comparée aux villes de Toulouse ou de Strasbourg 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surmortalité + 9.6% en Normandie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 2019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Maladies cutanées, oculaires</a:t>
            </a:r>
          </a:p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+ 20% cancers cutanés</a:t>
            </a:r>
          </a:p>
          <a:p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(Besancenot, 2004, Santé Publique France, 	ARS Normandie, 2016)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32AB02-E2D8-AC0A-BE03-BAAF38C294BF}"/>
              </a:ext>
            </a:extLst>
          </p:cNvPr>
          <p:cNvSpPr txBox="1"/>
          <p:nvPr/>
        </p:nvSpPr>
        <p:spPr>
          <a:xfrm>
            <a:off x="5653634" y="6585232"/>
            <a:ext cx="6334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chemeClr val="bg1"/>
                </a:solidFill>
                <a:latin typeface="Arial" charset="0"/>
                <a:cs typeface="Arial" charset="0"/>
              </a:rPr>
              <a:t>Ladner</a:t>
            </a:r>
            <a:r>
              <a:rPr lang="fr-FR" sz="1400" dirty="0">
                <a:solidFill>
                  <a:schemeClr val="bg1"/>
                </a:solidFill>
                <a:latin typeface="Arial" charset="0"/>
                <a:cs typeface="Arial" charset="0"/>
              </a:rPr>
              <a:t> et al., 2019, GIEC local Métropole Rouen Normandie, GIEC normand</a:t>
            </a:r>
          </a:p>
        </p:txBody>
      </p:sp>
    </p:spTree>
    <p:extLst>
      <p:ext uri="{BB962C8B-B14F-4D97-AF65-F5344CB8AC3E}">
        <p14:creationId xmlns:p14="http://schemas.microsoft.com/office/powerpoint/2010/main" val="161777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9FB686-B7D9-88B0-9646-0F22891DC177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51" y="78059"/>
            <a:ext cx="11377127" cy="479130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L’urgence climatique : C’est maintenant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4CBA9-2AC1-4F1D-AA09-875B77B49E2D}"/>
              </a:ext>
            </a:extLst>
          </p:cNvPr>
          <p:cNvSpPr/>
          <p:nvPr/>
        </p:nvSpPr>
        <p:spPr>
          <a:xfrm>
            <a:off x="5504140" y="789472"/>
            <a:ext cx="603192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800" b="1" dirty="0">
                <a:solidFill>
                  <a:srgbClr val="FBB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nous reste très peu de temps pour agir : </a:t>
            </a:r>
          </a:p>
          <a:p>
            <a:pPr algn="just"/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atteindre l’objectif de 1,5°C = émissions de GES devront cesser d’augmenter au plus tard en 2025 et être réduites de moitié d’ici 2030 </a:t>
            </a:r>
            <a:r>
              <a:rPr lang="fr-FR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atteindre le net zéro en 2050</a:t>
            </a:r>
          </a:p>
          <a:p>
            <a:pPr algn="just"/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(limiter à 2°C : réduction 25% en 2030 et net zéro en 2070)</a:t>
            </a:r>
          </a:p>
          <a:p>
            <a:pPr algn="just"/>
            <a:endParaRPr lang="fr-FR" sz="1800" dirty="0">
              <a:solidFill>
                <a:srgbClr val="EDF3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800" b="1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b="1" dirty="0">
                <a:solidFill>
                  <a:srgbClr val="FBB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fait-on ? </a:t>
            </a:r>
          </a:p>
          <a:p>
            <a:pPr algn="just"/>
            <a:endParaRPr lang="fr-FR" sz="18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fr-FR" sz="20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charset="0"/>
              </a:rPr>
              <a:t> </a:t>
            </a:r>
            <a:r>
              <a:rPr lang="fr-FR" sz="20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Atténuation, Adaptation</a:t>
            </a:r>
          </a:p>
          <a:p>
            <a:pPr algn="just">
              <a:spcBef>
                <a:spcPts val="600"/>
              </a:spcBef>
            </a:pPr>
            <a:r>
              <a:rPr lang="fr-FR" sz="18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l’échelle internationale, national, régionale, locale et du citoyen</a:t>
            </a:r>
          </a:p>
          <a:p>
            <a:pPr algn="just"/>
            <a:endParaRPr lang="fr-FR" sz="18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1" descr="C:\Users\costa\Desktop\photos à classer\humour littoral\tete_sable.jpg">
            <a:extLst>
              <a:ext uri="{FF2B5EF4-FFF2-40B4-BE49-F238E27FC236}">
                <a16:creationId xmlns:a16="http://schemas.microsoft.com/office/drawing/2014/main" id="{8C21A72C-1D4F-411B-9C44-E1062540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13" y="899971"/>
            <a:ext cx="5032158" cy="394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CE0037-EECF-4763-BA2F-A538678290F3}"/>
              </a:ext>
            </a:extLst>
          </p:cNvPr>
          <p:cNvSpPr txBox="1"/>
          <p:nvPr/>
        </p:nvSpPr>
        <p:spPr>
          <a:xfrm>
            <a:off x="835345" y="5453739"/>
            <a:ext cx="1052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Atténuer les effets du changement climatique en réduisant les émissions de gaz à effet de serre 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une meilleure adaptation </a:t>
            </a:r>
          </a:p>
        </p:txBody>
      </p:sp>
    </p:spTree>
    <p:extLst>
      <p:ext uri="{BB962C8B-B14F-4D97-AF65-F5344CB8AC3E}">
        <p14:creationId xmlns:p14="http://schemas.microsoft.com/office/powerpoint/2010/main" val="87323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48DA3A-B745-48BC-F166-778EB9702EFA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8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9982666" y="6533333"/>
            <a:ext cx="169335" cy="1693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170" name="Freeform 7"/>
          <p:cNvSpPr/>
          <p:nvPr/>
        </p:nvSpPr>
        <p:spPr>
          <a:xfrm rot="16200000">
            <a:off x="431464" y="3322810"/>
            <a:ext cx="576029" cy="57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9C8C8"/>
          </a:solidFill>
          <a:ln w="12700">
            <a:miter lim="400000"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171" name="Freeform 7"/>
          <p:cNvSpPr/>
          <p:nvPr/>
        </p:nvSpPr>
        <p:spPr>
          <a:xfrm rot="16200000">
            <a:off x="3096224" y="3337568"/>
            <a:ext cx="576029" cy="57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9C8C8"/>
          </a:solidFill>
          <a:ln w="12700">
            <a:miter lim="400000"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172" name="TextBox 22"/>
          <p:cNvSpPr txBox="1"/>
          <p:nvPr/>
        </p:nvSpPr>
        <p:spPr>
          <a:xfrm>
            <a:off x="442778" y="4100106"/>
            <a:ext cx="2447651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09585">
              <a:lnSpc>
                <a:spcPts val="2133"/>
              </a:lnSpc>
              <a:defRPr sz="1400"/>
            </a:pPr>
            <a:r>
              <a:rPr lang="fr-FR" sz="1867" dirty="0">
                <a:solidFill>
                  <a:srgbClr val="EDF3D1"/>
                </a:solidFill>
              </a:rPr>
              <a:t>s</a:t>
            </a:r>
            <a:r>
              <a:rPr sz="1867" dirty="0" err="1">
                <a:solidFill>
                  <a:srgbClr val="EDF3D1"/>
                </a:solidFill>
              </a:rPr>
              <a:t>tratégie</a:t>
            </a:r>
            <a:r>
              <a:rPr sz="1867" dirty="0">
                <a:solidFill>
                  <a:srgbClr val="EDF3D1"/>
                </a:solidFill>
              </a:rPr>
              <a:t> </a:t>
            </a:r>
            <a:r>
              <a:rPr sz="1867" dirty="0" err="1">
                <a:solidFill>
                  <a:srgbClr val="EDF3D1"/>
                </a:solidFill>
              </a:rPr>
              <a:t>nationale</a:t>
            </a:r>
            <a:r>
              <a:rPr sz="1867" dirty="0">
                <a:solidFill>
                  <a:srgbClr val="EDF3D1"/>
                </a:solidFill>
              </a:rPr>
              <a:t> pour la </a:t>
            </a:r>
            <a:r>
              <a:rPr sz="1867" b="1" dirty="0" err="1">
                <a:solidFill>
                  <a:srgbClr val="EDF3D1"/>
                </a:solidFill>
              </a:rPr>
              <a:t>biodiversité</a:t>
            </a:r>
            <a:endParaRPr sz="1867" b="1" dirty="0">
              <a:solidFill>
                <a:srgbClr val="EDF3D1"/>
              </a:solidFill>
            </a:endParaRPr>
          </a:p>
        </p:txBody>
      </p:sp>
      <p:sp>
        <p:nvSpPr>
          <p:cNvPr id="174" name="TextBox 26"/>
          <p:cNvSpPr txBox="1"/>
          <p:nvPr/>
        </p:nvSpPr>
        <p:spPr>
          <a:xfrm>
            <a:off x="3275139" y="3358969"/>
            <a:ext cx="295476" cy="37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2900"/>
              </a:lnSpc>
              <a:defRPr sz="2100" b="1">
                <a:solidFill>
                  <a:srgbClr val="BD1313"/>
                </a:solidFill>
              </a:defRPr>
            </a:lvl1pPr>
          </a:lstStyle>
          <a:p>
            <a:r>
              <a:rPr sz="2800"/>
              <a:t>2</a:t>
            </a:r>
          </a:p>
        </p:txBody>
      </p:sp>
      <p:sp>
        <p:nvSpPr>
          <p:cNvPr id="175" name="Freeform 7"/>
          <p:cNvSpPr/>
          <p:nvPr/>
        </p:nvSpPr>
        <p:spPr>
          <a:xfrm rot="16200000">
            <a:off x="5999486" y="3330982"/>
            <a:ext cx="576029" cy="57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9C8C8"/>
          </a:solidFill>
          <a:ln w="12700">
            <a:miter lim="400000"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176" name="Freeform 7"/>
          <p:cNvSpPr/>
          <p:nvPr/>
        </p:nvSpPr>
        <p:spPr>
          <a:xfrm rot="16200000">
            <a:off x="8903585" y="3339373"/>
            <a:ext cx="576029" cy="57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9C8C8"/>
          </a:solidFill>
          <a:ln w="12700">
            <a:miter lim="400000"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177" name="TextBox 23"/>
          <p:cNvSpPr txBox="1"/>
          <p:nvPr/>
        </p:nvSpPr>
        <p:spPr>
          <a:xfrm>
            <a:off x="6189910" y="3369033"/>
            <a:ext cx="154200" cy="37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2900"/>
              </a:lnSpc>
              <a:defRPr sz="2100" b="1">
                <a:solidFill>
                  <a:srgbClr val="BD1313"/>
                </a:solidFill>
              </a:defRPr>
            </a:lvl1pPr>
          </a:lstStyle>
          <a:p>
            <a:r>
              <a:rPr sz="2800"/>
              <a:t>3</a:t>
            </a:r>
          </a:p>
        </p:txBody>
      </p:sp>
      <p:sp>
        <p:nvSpPr>
          <p:cNvPr id="178" name="TextBox 26"/>
          <p:cNvSpPr txBox="1"/>
          <p:nvPr/>
        </p:nvSpPr>
        <p:spPr>
          <a:xfrm>
            <a:off x="9079093" y="3371841"/>
            <a:ext cx="270632" cy="37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2900"/>
              </a:lnSpc>
              <a:defRPr sz="2100" b="1">
                <a:solidFill>
                  <a:srgbClr val="BD1313"/>
                </a:solidFill>
              </a:defRPr>
            </a:lvl1pPr>
          </a:lstStyle>
          <a:p>
            <a:r>
              <a:rPr sz="2800"/>
              <a:t>4</a:t>
            </a:r>
          </a:p>
        </p:txBody>
      </p:sp>
      <p:sp>
        <p:nvSpPr>
          <p:cNvPr id="179" name="ZoneTexte 7"/>
          <p:cNvSpPr txBox="1"/>
          <p:nvPr/>
        </p:nvSpPr>
        <p:spPr>
          <a:xfrm>
            <a:off x="1137881" y="3392485"/>
            <a:ext cx="16698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>
              <a:defRPr b="1">
                <a:solidFill>
                  <a:srgbClr val="2F4077"/>
                </a:solidFill>
              </a:defRPr>
            </a:lvl1pPr>
          </a:lstStyle>
          <a:p>
            <a:r>
              <a:rPr sz="2400" dirty="0">
                <a:solidFill>
                  <a:schemeClr val="bg1"/>
                </a:solidFill>
              </a:rPr>
              <a:t>SNB</a:t>
            </a:r>
          </a:p>
        </p:txBody>
      </p:sp>
      <p:sp>
        <p:nvSpPr>
          <p:cNvPr id="180" name="ZoneTexte 56"/>
          <p:cNvSpPr txBox="1"/>
          <p:nvPr/>
        </p:nvSpPr>
        <p:spPr>
          <a:xfrm>
            <a:off x="3793301" y="3356162"/>
            <a:ext cx="16698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>
              <a:defRPr b="1">
                <a:solidFill>
                  <a:srgbClr val="2F4077"/>
                </a:solidFill>
              </a:defRPr>
            </a:lvl1pPr>
          </a:lstStyle>
          <a:p>
            <a:r>
              <a:rPr sz="2400" dirty="0">
                <a:solidFill>
                  <a:schemeClr val="bg1"/>
                </a:solidFill>
              </a:rPr>
              <a:t>SNBC</a:t>
            </a:r>
          </a:p>
        </p:txBody>
      </p:sp>
      <p:sp>
        <p:nvSpPr>
          <p:cNvPr id="181" name="ZoneTexte 57"/>
          <p:cNvSpPr txBox="1"/>
          <p:nvPr/>
        </p:nvSpPr>
        <p:spPr>
          <a:xfrm>
            <a:off x="6677151" y="3356162"/>
            <a:ext cx="16698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>
              <a:defRPr b="1">
                <a:solidFill>
                  <a:srgbClr val="2F4077"/>
                </a:solidFill>
              </a:defRPr>
            </a:lvl1pPr>
          </a:lstStyle>
          <a:p>
            <a:r>
              <a:rPr sz="2400" dirty="0">
                <a:solidFill>
                  <a:schemeClr val="bg1"/>
                </a:solidFill>
              </a:rPr>
              <a:t>PNACC</a:t>
            </a:r>
          </a:p>
        </p:txBody>
      </p:sp>
      <p:sp>
        <p:nvSpPr>
          <p:cNvPr id="182" name="TextBox 22"/>
          <p:cNvSpPr txBox="1"/>
          <p:nvPr/>
        </p:nvSpPr>
        <p:spPr>
          <a:xfrm>
            <a:off x="3275137" y="4085637"/>
            <a:ext cx="254460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09585">
              <a:lnSpc>
                <a:spcPts val="2133"/>
              </a:lnSpc>
              <a:defRPr sz="1400"/>
            </a:pPr>
            <a:r>
              <a:rPr sz="1867" dirty="0" err="1">
                <a:solidFill>
                  <a:srgbClr val="EDF3D1"/>
                </a:solidFill>
              </a:rPr>
              <a:t>stratégie</a:t>
            </a:r>
            <a:r>
              <a:rPr sz="1867" dirty="0">
                <a:solidFill>
                  <a:srgbClr val="EDF3D1"/>
                </a:solidFill>
              </a:rPr>
              <a:t> </a:t>
            </a:r>
            <a:r>
              <a:rPr sz="1867" dirty="0" err="1">
                <a:solidFill>
                  <a:srgbClr val="EDF3D1"/>
                </a:solidFill>
              </a:rPr>
              <a:t>nationale</a:t>
            </a:r>
            <a:r>
              <a:rPr sz="1867" b="1" dirty="0">
                <a:solidFill>
                  <a:srgbClr val="EDF3D1"/>
                </a:solidFill>
              </a:rPr>
              <a:t> bas </a:t>
            </a:r>
            <a:r>
              <a:rPr sz="1867" b="1" dirty="0" err="1">
                <a:solidFill>
                  <a:srgbClr val="EDF3D1"/>
                </a:solidFill>
              </a:rPr>
              <a:t>carbone</a:t>
            </a:r>
            <a:endParaRPr sz="1867" b="1" dirty="0">
              <a:solidFill>
                <a:srgbClr val="EDF3D1"/>
              </a:solidFill>
            </a:endParaRPr>
          </a:p>
        </p:txBody>
      </p:sp>
      <p:sp>
        <p:nvSpPr>
          <p:cNvPr id="183" name="TextBox 22"/>
          <p:cNvSpPr txBox="1"/>
          <p:nvPr/>
        </p:nvSpPr>
        <p:spPr>
          <a:xfrm>
            <a:off x="6072535" y="4085636"/>
            <a:ext cx="2674544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09585">
              <a:lnSpc>
                <a:spcPts val="2133"/>
              </a:lnSpc>
              <a:defRPr sz="1400"/>
            </a:pPr>
            <a:r>
              <a:rPr sz="1867" dirty="0">
                <a:solidFill>
                  <a:srgbClr val="EDF3D1"/>
                </a:solidFill>
              </a:rPr>
              <a:t>plan national sur </a:t>
            </a:r>
            <a:r>
              <a:rPr sz="1867" dirty="0" err="1">
                <a:solidFill>
                  <a:srgbClr val="EDF3D1"/>
                </a:solidFill>
              </a:rPr>
              <a:t>l’adaptation</a:t>
            </a:r>
            <a:r>
              <a:rPr sz="1867" dirty="0">
                <a:solidFill>
                  <a:srgbClr val="EDF3D1"/>
                </a:solidFill>
              </a:rPr>
              <a:t> au </a:t>
            </a:r>
            <a:r>
              <a:rPr sz="1867" b="1" dirty="0" err="1">
                <a:solidFill>
                  <a:srgbClr val="EDF3D1"/>
                </a:solidFill>
              </a:rPr>
              <a:t>changement</a:t>
            </a:r>
            <a:r>
              <a:rPr sz="1867" b="1" dirty="0">
                <a:solidFill>
                  <a:srgbClr val="EDF3D1"/>
                </a:solidFill>
              </a:rPr>
              <a:t> </a:t>
            </a:r>
            <a:r>
              <a:rPr sz="1867" b="1" dirty="0" err="1">
                <a:solidFill>
                  <a:srgbClr val="EDF3D1"/>
                </a:solidFill>
              </a:rPr>
              <a:t>climatique</a:t>
            </a:r>
            <a:endParaRPr sz="1867" b="1" dirty="0">
              <a:solidFill>
                <a:srgbClr val="EDF3D1"/>
              </a:solidFill>
            </a:endParaRPr>
          </a:p>
        </p:txBody>
      </p:sp>
      <p:sp>
        <p:nvSpPr>
          <p:cNvPr id="184" name="TextBox 22"/>
          <p:cNvSpPr txBox="1"/>
          <p:nvPr/>
        </p:nvSpPr>
        <p:spPr>
          <a:xfrm>
            <a:off x="9179691" y="4085637"/>
            <a:ext cx="2922711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09585">
              <a:lnSpc>
                <a:spcPts val="2133"/>
              </a:lnSpc>
              <a:defRPr sz="1400"/>
            </a:pPr>
            <a:r>
              <a:rPr sz="1867" dirty="0" err="1">
                <a:solidFill>
                  <a:srgbClr val="EDF3D1"/>
                </a:solidFill>
              </a:rPr>
              <a:t>programmation</a:t>
            </a:r>
            <a:r>
              <a:rPr sz="1867" dirty="0">
                <a:solidFill>
                  <a:srgbClr val="EDF3D1"/>
                </a:solidFill>
              </a:rPr>
              <a:t> </a:t>
            </a:r>
            <a:r>
              <a:rPr sz="1867" dirty="0" err="1">
                <a:solidFill>
                  <a:srgbClr val="EDF3D1"/>
                </a:solidFill>
              </a:rPr>
              <a:t>pluriannuelle</a:t>
            </a:r>
            <a:r>
              <a:rPr sz="1867" dirty="0">
                <a:solidFill>
                  <a:srgbClr val="EDF3D1"/>
                </a:solidFill>
              </a:rPr>
              <a:t> </a:t>
            </a:r>
            <a:r>
              <a:rPr sz="1867" b="1" dirty="0">
                <a:solidFill>
                  <a:srgbClr val="EDF3D1"/>
                </a:solidFill>
              </a:rPr>
              <a:t>sur </a:t>
            </a:r>
            <a:r>
              <a:rPr sz="1867" b="1" dirty="0" err="1">
                <a:solidFill>
                  <a:srgbClr val="EDF3D1"/>
                </a:solidFill>
              </a:rPr>
              <a:t>l’énergie</a:t>
            </a:r>
            <a:endParaRPr sz="1867" b="1" dirty="0">
              <a:solidFill>
                <a:srgbClr val="EDF3D1"/>
              </a:solidFill>
            </a:endParaRPr>
          </a:p>
        </p:txBody>
      </p:sp>
      <p:sp>
        <p:nvSpPr>
          <p:cNvPr id="185" name="ZoneTexte 58"/>
          <p:cNvSpPr txBox="1"/>
          <p:nvPr/>
        </p:nvSpPr>
        <p:spPr>
          <a:xfrm>
            <a:off x="9726262" y="3393630"/>
            <a:ext cx="156235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>
              <a:defRPr b="1">
                <a:solidFill>
                  <a:srgbClr val="2F4077"/>
                </a:solidFill>
              </a:defRPr>
            </a:lvl1pPr>
          </a:lstStyle>
          <a:p>
            <a:r>
              <a:rPr sz="2400" dirty="0">
                <a:solidFill>
                  <a:schemeClr val="bg1"/>
                </a:solidFill>
              </a:rPr>
              <a:t>PPE</a:t>
            </a:r>
          </a:p>
        </p:txBody>
      </p:sp>
      <p:sp>
        <p:nvSpPr>
          <p:cNvPr id="186" name="TextBox 23"/>
          <p:cNvSpPr txBox="1"/>
          <p:nvPr/>
        </p:nvSpPr>
        <p:spPr>
          <a:xfrm>
            <a:off x="606772" y="3342499"/>
            <a:ext cx="225415" cy="37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ts val="2900"/>
              </a:lnSpc>
              <a:defRPr sz="2100" b="1">
                <a:solidFill>
                  <a:srgbClr val="BD1313"/>
                </a:solidFill>
              </a:defRPr>
            </a:lvl1pPr>
          </a:lstStyle>
          <a:p>
            <a:r>
              <a:rPr sz="2800"/>
              <a:t>1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646DDF2-CB56-A493-80E4-9CA7D426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01" y="256924"/>
            <a:ext cx="9837400" cy="433448"/>
          </a:xfrm>
        </p:spPr>
        <p:txBody>
          <a:bodyPr>
            <a:normAutofit fontScale="90000"/>
          </a:bodyPr>
          <a:lstStyle/>
          <a:p>
            <a:r>
              <a:rPr lang="fr-FR" sz="2667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Cadres stratégiques pour la planification écologique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109DF4-3CD0-3BC1-DB9B-B4511681E331}"/>
              </a:ext>
            </a:extLst>
          </p:cNvPr>
          <p:cNvSpPr txBox="1"/>
          <p:nvPr/>
        </p:nvSpPr>
        <p:spPr>
          <a:xfrm>
            <a:off x="1965049" y="5241449"/>
            <a:ext cx="844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Cadres stratégiques à décliner régionalement et dans le secteur de la santé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628D85-9F41-DA96-2B49-E4A1BA1D7F21}"/>
              </a:ext>
            </a:extLst>
          </p:cNvPr>
          <p:cNvSpPr txBox="1"/>
          <p:nvPr/>
        </p:nvSpPr>
        <p:spPr>
          <a:xfrm>
            <a:off x="1871138" y="1074560"/>
            <a:ext cx="8449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Engagements de la France en matière de transition écologique</a:t>
            </a:r>
          </a:p>
          <a:p>
            <a:pPr algn="just"/>
            <a:r>
              <a:rPr lang="fr-FR" b="1" dirty="0">
                <a:solidFill>
                  <a:srgbClr val="EDF3D1"/>
                </a:solidFill>
              </a:rPr>
              <a:t>- réduire les émissions de GES de 55% d’ici 2030, soit – 5% par an</a:t>
            </a:r>
          </a:p>
          <a:p>
            <a:pPr algn="just"/>
            <a:r>
              <a:rPr lang="fr-FR" b="1" dirty="0">
                <a:solidFill>
                  <a:srgbClr val="EDF3D1"/>
                </a:solidFill>
              </a:rPr>
              <a:t>- 40 %  de consommation énergétique des bâtiments de l’Etat d’ici 2030</a:t>
            </a:r>
          </a:p>
          <a:p>
            <a:pPr algn="just"/>
            <a:r>
              <a:rPr lang="fr-FR" b="1" dirty="0">
                <a:solidFill>
                  <a:srgbClr val="EDF3D1"/>
                </a:solidFill>
              </a:rPr>
              <a:t>- 10 % d’eau prélevée d’ici 2030</a:t>
            </a:r>
          </a:p>
          <a:p>
            <a:pPr algn="just"/>
            <a:r>
              <a:rPr lang="fr-FR" b="1" dirty="0">
                <a:solidFill>
                  <a:srgbClr val="EDF3D1"/>
                </a:solidFill>
              </a:rPr>
              <a:t>- 50% d’artificialisation nette des sols d’ici 2030</a:t>
            </a:r>
          </a:p>
          <a:p>
            <a:pPr algn="just"/>
            <a:r>
              <a:rPr lang="fr-FR" b="1" dirty="0">
                <a:solidFill>
                  <a:srgbClr val="EDF3D1"/>
                </a:solidFill>
              </a:rPr>
              <a:t>- 30 % d’aires protégées maritimes ou terrestres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A70F30-18C2-387E-C16F-7B25750243A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3CBC02-06FF-185A-B557-FABCA432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76" y="163862"/>
            <a:ext cx="10518147" cy="450799"/>
          </a:xfrm>
        </p:spPr>
        <p:txBody>
          <a:bodyPr>
            <a:normAutofit fontScale="90000"/>
          </a:bodyPr>
          <a:lstStyle/>
          <a:p>
            <a:r>
              <a:rPr lang="fr-FR" sz="2667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Changement sans précédents pour limiter le réchauffement</a:t>
            </a:r>
          </a:p>
        </p:txBody>
      </p:sp>
      <p:sp>
        <p:nvSpPr>
          <p:cNvPr id="3" name="ZoneTexte 22">
            <a:extLst>
              <a:ext uri="{FF2B5EF4-FFF2-40B4-BE49-F238E27FC236}">
                <a16:creationId xmlns:a16="http://schemas.microsoft.com/office/drawing/2014/main" id="{432CE171-1E4E-BA04-C3D5-DFE86B70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84" y="781051"/>
            <a:ext cx="11235192" cy="479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de la France : diminuer de 55% les émissions de GES d’ici 2030, soit -5% par an</a:t>
            </a:r>
          </a:p>
          <a:p>
            <a:pPr marL="0" indent="0"/>
            <a:r>
              <a:rPr lang="en-GB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Fortes </a:t>
            </a:r>
            <a:r>
              <a:rPr lang="en-GB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baisses</a:t>
            </a:r>
            <a:r>
              <a:rPr lang="en-GB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émissions</a:t>
            </a:r>
            <a:r>
              <a:rPr lang="en-GB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GB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GB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</a:t>
            </a:r>
            <a:r>
              <a:rPr lang="en-GB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d’activités</a:t>
            </a:r>
            <a:endParaRPr lang="fr-FR" sz="1800" dirty="0">
              <a:solidFill>
                <a:srgbClr val="EDF3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1867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fr-FR" sz="800" dirty="0">
              <a:solidFill>
                <a:srgbClr val="EDF3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Augmentation des investissements dans les options bas carbone et l’efficacité énergétique (x5 en 2050)</a:t>
            </a:r>
          </a:p>
          <a:p>
            <a:pPr marL="0" indent="0"/>
            <a:r>
              <a:rPr lang="fr-FR" sz="18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- 2050 : 50-85% de l’électricité en énergies renouvelables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82D498-A3A3-EF12-B63E-FB035D11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5" y="1410320"/>
            <a:ext cx="9886123" cy="3445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2" name="TextBox 51">
            <a:extLst>
              <a:ext uri="{FF2B5EF4-FFF2-40B4-BE49-F238E27FC236}">
                <a16:creationId xmlns:a16="http://schemas.microsoft.com/office/drawing/2014/main" id="{731C4128-AB95-0D34-7CA1-C369BDD200B8}"/>
              </a:ext>
            </a:extLst>
          </p:cNvPr>
          <p:cNvSpPr txBox="1"/>
          <p:nvPr/>
        </p:nvSpPr>
        <p:spPr>
          <a:xfrm>
            <a:off x="5577879" y="1523079"/>
            <a:ext cx="522264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Répartition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l’effort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MtCO2e/an)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Sources : CITEPA ; Note : Transports hors </a:t>
            </a:r>
            <a:r>
              <a:rPr lang="en-GB" sz="13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soutes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3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internationales</a:t>
            </a:r>
            <a:endParaRPr lang="en-GB" sz="13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5BA7C43-56C6-3859-4100-8C19F0E43B63}"/>
              </a:ext>
            </a:extLst>
          </p:cNvPr>
          <p:cNvSpPr txBox="1">
            <a:spLocks/>
          </p:cNvSpPr>
          <p:nvPr/>
        </p:nvSpPr>
        <p:spPr>
          <a:xfrm>
            <a:off x="332900" y="5579450"/>
            <a:ext cx="11235192" cy="994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33" dirty="0">
                <a:solidFill>
                  <a:schemeClr val="bg1"/>
                </a:solidFill>
              </a:rPr>
              <a:t>Le plan repose majoritairement : 	63% déploiement de solutions matures</a:t>
            </a:r>
          </a:p>
          <a:p>
            <a:r>
              <a:rPr lang="fr-FR" sz="2133" dirty="0">
                <a:solidFill>
                  <a:schemeClr val="bg1"/>
                </a:solidFill>
              </a:rPr>
              <a:t>				18% innovation technologique</a:t>
            </a:r>
            <a:br>
              <a:rPr lang="fr-FR" sz="2133" dirty="0">
                <a:solidFill>
                  <a:schemeClr val="bg1"/>
                </a:solidFill>
              </a:rPr>
            </a:br>
            <a:r>
              <a:rPr lang="fr-FR" sz="2133" dirty="0">
                <a:solidFill>
                  <a:schemeClr val="bg1"/>
                </a:solidFill>
              </a:rPr>
              <a:t>				19% sobriété des ressources = changement de comportements 	</a:t>
            </a:r>
          </a:p>
        </p:txBody>
      </p:sp>
    </p:spTree>
    <p:extLst>
      <p:ext uri="{BB962C8B-B14F-4D97-AF65-F5344CB8AC3E}">
        <p14:creationId xmlns:p14="http://schemas.microsoft.com/office/powerpoint/2010/main" val="4176604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7BBBD3-37B0-CE60-BA14-FDF337E9ED8B}"/>
              </a:ext>
            </a:extLst>
          </p:cNvPr>
          <p:cNvSpPr/>
          <p:nvPr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379A44-E1FF-4F79-D15E-538D896F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39" y="127624"/>
            <a:ext cx="12069660" cy="501281"/>
          </a:xfrm>
        </p:spPr>
        <p:txBody>
          <a:bodyPr vert="horz">
            <a:noAutofit/>
          </a:bodyPr>
          <a:lstStyle/>
          <a:p>
            <a:r>
              <a:rPr lang="fr-FR" sz="20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d’actions collectif pour la Normandie pour atteindre nos objectifs 2030</a:t>
            </a:r>
            <a:endParaRPr lang="fr-FR" sz="2000" b="1" u="sng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B7F45C-4572-6F73-02D2-83DBBE722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" y="554030"/>
            <a:ext cx="5517959" cy="309214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CB665EB-26B8-BD12-9787-8F984C7ACFBD}"/>
              </a:ext>
            </a:extLst>
          </p:cNvPr>
          <p:cNvSpPr txBox="1">
            <a:spLocks/>
          </p:cNvSpPr>
          <p:nvPr/>
        </p:nvSpPr>
        <p:spPr>
          <a:xfrm>
            <a:off x="5835316" y="1282221"/>
            <a:ext cx="5243417" cy="50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9207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1pPr>
            <a:lvl2pPr marL="351449" marR="0" lvl="1" indent="-1714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2pPr>
            <a:lvl3pPr marL="531449" marR="0" lvl="2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3pPr>
            <a:lvl4pPr marL="711448" marR="0" lvl="3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/>
              <a:buChar char="•"/>
              <a:tabLst/>
              <a:defRPr lang="fr-FR" sz="8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4pPr>
            <a:lvl5pPr marL="927448" marR="0" lvl="4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7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57" algn="ctr" defTabSz="1219170">
              <a:spcAft>
                <a:spcPts val="667"/>
              </a:spcAft>
              <a:defRPr/>
            </a:pPr>
            <a:r>
              <a:rPr lang="fr-FR" sz="2000" b="1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 </a:t>
            </a:r>
            <a:r>
              <a:rPr lang="fr-FR" sz="2400" b="1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Normandie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889A39-B18B-4939-F18A-F28BBF89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0" y="3428860"/>
            <a:ext cx="7739282" cy="335440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C38DF3F-60A6-037C-A0CF-B8B5E33537D3}"/>
              </a:ext>
            </a:extLst>
          </p:cNvPr>
          <p:cNvSpPr txBox="1">
            <a:spLocks/>
          </p:cNvSpPr>
          <p:nvPr/>
        </p:nvSpPr>
        <p:spPr>
          <a:xfrm>
            <a:off x="0" y="4537039"/>
            <a:ext cx="4188363" cy="1355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9207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1pPr>
            <a:lvl2pPr marL="351449" marR="0" lvl="1" indent="-1714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2pPr>
            <a:lvl3pPr marL="531449" marR="0" lvl="2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3pPr>
            <a:lvl4pPr marL="711448" marR="0" lvl="3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/>
              <a:buChar char="•"/>
              <a:tabLst/>
              <a:defRPr lang="fr-FR" sz="8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4pPr>
            <a:lvl5pPr marL="927448" marR="0" lvl="4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7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57" algn="ctr" defTabSz="1219170">
              <a:spcAft>
                <a:spcPts val="667"/>
              </a:spcAft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Déclinaison dans le secteur de la santé et au CHU</a:t>
            </a:r>
          </a:p>
          <a:p>
            <a:pPr marL="122757" algn="ctr" defTabSz="1219170">
              <a:spcAft>
                <a:spcPts val="667"/>
              </a:spcAft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: </a:t>
            </a:r>
            <a:r>
              <a:rPr lang="fr-F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Ecosoins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83166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D58C6-17DC-7742-AC1B-16C4EAEEB777}"/>
              </a:ext>
            </a:extLst>
          </p:cNvPr>
          <p:cNvSpPr/>
          <p:nvPr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782253-AB8E-0E01-FA34-8F6173FA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75070"/>
            <a:ext cx="2743200" cy="365125"/>
          </a:xfrm>
        </p:spPr>
        <p:txBody>
          <a:bodyPr/>
          <a:lstStyle/>
          <a:p>
            <a:fld id="{F4C9642E-814E-429F-8256-6AF62F60C952}" type="slidenum">
              <a:rPr lang="fr-FR" smtClean="0"/>
              <a:t>17</a:t>
            </a:fld>
            <a:endParaRPr lang="fr-FR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0965170-FCFD-9F37-B16A-5D906A8E1E1F}"/>
              </a:ext>
            </a:extLst>
          </p:cNvPr>
          <p:cNvSpPr txBox="1">
            <a:spLocks/>
          </p:cNvSpPr>
          <p:nvPr/>
        </p:nvSpPr>
        <p:spPr bwMode="gray">
          <a:xfrm>
            <a:off x="391315" y="92245"/>
            <a:ext cx="10235619" cy="50128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PNACC 3</a:t>
            </a:r>
            <a:endParaRPr lang="fr-FR" sz="2400" u="sng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5686C4-66E4-5B0B-0503-B2449E9C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3" y="1367755"/>
            <a:ext cx="6419952" cy="18008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E5D3D71-1D80-9B5F-8498-16A8A0E8A3BB}"/>
              </a:ext>
            </a:extLst>
          </p:cNvPr>
          <p:cNvSpPr txBox="1"/>
          <p:nvPr/>
        </p:nvSpPr>
        <p:spPr>
          <a:xfrm>
            <a:off x="256783" y="718512"/>
            <a:ext cx="686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DF3D1"/>
                </a:solidFill>
              </a:rPr>
              <a:t>Une trajectoire de référence pour la première fois (Base : travaux GIEC)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8EA2CF-9AC6-F279-79C5-2DCB1F117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667" y="1151781"/>
            <a:ext cx="4812637" cy="330251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E648EE-7B2A-5D0D-D8F1-87FB5B8F28FC}"/>
              </a:ext>
            </a:extLst>
          </p:cNvPr>
          <p:cNvSpPr txBox="1"/>
          <p:nvPr/>
        </p:nvSpPr>
        <p:spPr>
          <a:xfrm>
            <a:off x="9030185" y="728332"/>
            <a:ext cx="12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EDF3D1"/>
                </a:solidFill>
              </a:rPr>
              <a:t>5 axes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3B82E1-85CF-39A8-BE19-4E4E7D3A3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55" y="3561400"/>
            <a:ext cx="6865188" cy="4699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80C280-F1AB-590E-EFA6-2AF6DEFB1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97" y="4865779"/>
            <a:ext cx="7523708" cy="4799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C14C99-2E03-EB11-B05E-BA2D72733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3" y="4305703"/>
            <a:ext cx="3751064" cy="1420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E719A83-09E2-0A1D-71ED-558F789ED176}"/>
              </a:ext>
            </a:extLst>
          </p:cNvPr>
          <p:cNvSpPr txBox="1"/>
          <p:nvPr/>
        </p:nvSpPr>
        <p:spPr>
          <a:xfrm>
            <a:off x="488450" y="5875070"/>
            <a:ext cx="11533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Déclinaison régionale (COP Régionale) et dans le secteur de la santé et au CHU :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1) Définir les vulnérabilités, 2) Plan d’adaptation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Infrastructures, bien être des patients et des personnels, gestion afflux de patients lors de crises</a:t>
            </a:r>
          </a:p>
        </p:txBody>
      </p:sp>
    </p:spTree>
    <p:extLst>
      <p:ext uri="{BB962C8B-B14F-4D97-AF65-F5344CB8AC3E}">
        <p14:creationId xmlns:p14="http://schemas.microsoft.com/office/powerpoint/2010/main" val="19476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5C1CB7D-5C5C-4A78-8AD2-497F8586A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47" y="66652"/>
            <a:ext cx="11377127" cy="628696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Merci de votre attention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ACF6AC-DA52-4B82-98E8-80EC96A2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CE00461-A928-472C-9F2E-DE61609257EF}"/>
              </a:ext>
            </a:extLst>
          </p:cNvPr>
          <p:cNvSpPr txBox="1"/>
          <p:nvPr/>
        </p:nvSpPr>
        <p:spPr>
          <a:xfrm>
            <a:off x="7977724" y="259800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DF3D1"/>
                </a:solidFill>
                <a:latin typeface="Gotham" panose="02000504050000020004" pitchFamily="2" charset="0"/>
              </a:rPr>
              <a:t>Synthèse des résultats</a:t>
            </a:r>
          </a:p>
          <a:p>
            <a:pPr algn="ctr"/>
            <a:r>
              <a:rPr lang="fr-FR" sz="2400" b="1" dirty="0">
                <a:solidFill>
                  <a:srgbClr val="EDF3D1"/>
                </a:solidFill>
                <a:latin typeface="Gotham" panose="02000504050000020004" pitchFamily="2" charset="0"/>
              </a:rPr>
              <a:t>normandie.fr/</a:t>
            </a:r>
            <a:r>
              <a:rPr lang="fr-FR" sz="2400" b="1" dirty="0" err="1">
                <a:solidFill>
                  <a:srgbClr val="EDF3D1"/>
                </a:solidFill>
                <a:latin typeface="Gotham" panose="02000504050000020004" pitchFamily="2" charset="0"/>
              </a:rPr>
              <a:t>giec</a:t>
            </a:r>
            <a:r>
              <a:rPr lang="fr-FR" sz="2400" b="1" dirty="0">
                <a:solidFill>
                  <a:srgbClr val="EDF3D1"/>
                </a:solidFill>
                <a:latin typeface="Gotham" panose="02000504050000020004" pitchFamily="2" charset="0"/>
              </a:rPr>
              <a:t>-normand</a:t>
            </a:r>
            <a:endParaRPr lang="fr-FR" dirty="0">
              <a:solidFill>
                <a:srgbClr val="EDF3D1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8E773B-35A0-4D01-90A3-B0636A8F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4865" y="5611504"/>
            <a:ext cx="36561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Benoit Laignel, Professeur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Université Rouen Normandie</a:t>
            </a:r>
          </a:p>
          <a:p>
            <a:pPr algn="ctr">
              <a:defRPr/>
            </a:pPr>
            <a:r>
              <a:rPr lang="fr-F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benoit.laignel@univ-rouen.fr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FF2CFE-5E6F-2529-6B7C-5B162A6ED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678" y="232311"/>
            <a:ext cx="1840361" cy="6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0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62017-5872-329A-5FEE-FBB41528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D393D-A92A-BA46-E31A-E79DB04E44C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781FAC-5F08-496B-643A-9296B629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76" y="163862"/>
            <a:ext cx="10518147" cy="450799"/>
          </a:xfrm>
        </p:spPr>
        <p:txBody>
          <a:bodyPr>
            <a:normAutofit fontScale="90000"/>
          </a:bodyPr>
          <a:lstStyle/>
          <a:p>
            <a:r>
              <a:rPr lang="fr-FR" sz="2667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Animation en atelier autour de 4 questions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D022D4F-8483-CEA5-00BE-8941436A4334}"/>
              </a:ext>
            </a:extLst>
          </p:cNvPr>
          <p:cNvSpPr txBox="1">
            <a:spLocks/>
          </p:cNvSpPr>
          <p:nvPr/>
        </p:nvSpPr>
        <p:spPr>
          <a:xfrm>
            <a:off x="282376" y="1464323"/>
            <a:ext cx="11235192" cy="372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Aviez-vous conscience de ces enjeux ? (5 minutes)</a:t>
            </a:r>
          </a:p>
          <a:p>
            <a:endParaRPr lang="fr-FR" sz="2400" b="1" dirty="0">
              <a:solidFill>
                <a:schemeClr val="bg1"/>
              </a:solidFill>
              <a:latin typeface="+mn-lt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Pourquoi y répondre ou ne pas y répondre 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et quels seraient les risques de ne pas y répondre ? (10 minutes)</a:t>
            </a:r>
          </a:p>
          <a:p>
            <a:endParaRPr lang="fr-FR" sz="2400" b="1" dirty="0">
              <a:solidFill>
                <a:schemeClr val="bg1"/>
              </a:solidFill>
              <a:latin typeface="+mn-lt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Comment appréhender ces enjeux dans le secteur de la santé et au CHU et notamment les questions d’atténuation (réduction de l’empreinte C) et d’adaptation ? (10 minutes)</a:t>
            </a:r>
          </a:p>
          <a:p>
            <a:endParaRPr lang="fr-FR" sz="2400" b="1" dirty="0">
              <a:solidFill>
                <a:schemeClr val="bg1"/>
              </a:solidFill>
              <a:latin typeface="+mn-lt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Comment communiquer, sensibiliser et former à ces enjeux ? (5 minutes)</a:t>
            </a:r>
          </a:p>
        </p:txBody>
      </p:sp>
    </p:spTree>
    <p:extLst>
      <p:ext uri="{BB962C8B-B14F-4D97-AF65-F5344CB8AC3E}">
        <p14:creationId xmlns:p14="http://schemas.microsoft.com/office/powerpoint/2010/main" val="23761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A711F-25DB-70CB-00C1-1E71A598BD47}"/>
              </a:ext>
            </a:extLst>
          </p:cNvPr>
          <p:cNvSpPr/>
          <p:nvPr/>
        </p:nvSpPr>
        <p:spPr>
          <a:xfrm>
            <a:off x="1" y="21615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313788-7540-BEE3-B836-357BDEE0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6248E-2977-4D52-8E54-55E9C8BC3ADC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2" descr="Image associée">
            <a:extLst>
              <a:ext uri="{FF2B5EF4-FFF2-40B4-BE49-F238E27FC236}">
                <a16:creationId xmlns:a16="http://schemas.microsoft.com/office/drawing/2014/main" id="{819738C1-C19F-B3C3-E27C-B78793186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"/>
          <a:stretch/>
        </p:blipFill>
        <p:spPr bwMode="auto">
          <a:xfrm>
            <a:off x="623393" y="2091838"/>
            <a:ext cx="4199391" cy="26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EAA9126-54E3-D28D-469A-AEA77ADCDB3C}"/>
              </a:ext>
            </a:extLst>
          </p:cNvPr>
          <p:cNvSpPr txBox="1">
            <a:spLocks/>
          </p:cNvSpPr>
          <p:nvPr/>
        </p:nvSpPr>
        <p:spPr>
          <a:xfrm>
            <a:off x="295636" y="257617"/>
            <a:ext cx="10081120" cy="408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75" kern="1200">
                <a:solidFill>
                  <a:srgbClr val="7390A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3 piliers du développement durable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455870-F300-BB28-CC60-69A522553A6A}"/>
              </a:ext>
            </a:extLst>
          </p:cNvPr>
          <p:cNvSpPr txBox="1"/>
          <p:nvPr/>
        </p:nvSpPr>
        <p:spPr>
          <a:xfrm>
            <a:off x="4822783" y="1719407"/>
            <a:ext cx="7129867" cy="351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b="1" dirty="0">
                <a:solidFill>
                  <a:schemeClr val="bg1"/>
                </a:solidFill>
              </a:rPr>
              <a:t>Développement durable repose sur 3 piliers interdépendants</a:t>
            </a:r>
          </a:p>
          <a:p>
            <a:pPr algn="ctr"/>
            <a:r>
              <a:rPr lang="fr-FR" sz="1867" b="1" dirty="0">
                <a:solidFill>
                  <a:schemeClr val="bg1"/>
                </a:solidFill>
              </a:rPr>
              <a:t>Economie, Social/Société, Environnement</a:t>
            </a:r>
          </a:p>
          <a:p>
            <a:pPr algn="ctr"/>
            <a:endParaRPr lang="fr-FR" sz="1867" b="1" dirty="0">
              <a:solidFill>
                <a:schemeClr val="bg1"/>
              </a:solidFill>
            </a:endParaRPr>
          </a:p>
          <a:p>
            <a:pPr algn="ctr"/>
            <a:r>
              <a:rPr lang="fr-FR" sz="1867" b="1" dirty="0">
                <a:solidFill>
                  <a:schemeClr val="bg1"/>
                </a:solidFill>
              </a:rPr>
              <a:t>3 piliers doivent être pris en compte simultanément dans toutes les décisions et actions pour assurer un avenir durable pour les générations futures</a:t>
            </a:r>
          </a:p>
          <a:p>
            <a:pPr algn="ctr"/>
            <a:r>
              <a:rPr lang="fr-FR" sz="1867" b="1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fr-FR" sz="1867" b="1" dirty="0">
                <a:solidFill>
                  <a:schemeClr val="bg1"/>
                </a:solidFill>
              </a:rPr>
              <a:t>Equilibre </a:t>
            </a:r>
          </a:p>
          <a:p>
            <a:pPr algn="ctr"/>
            <a:r>
              <a:rPr lang="fr-FR" sz="1867" b="1" dirty="0">
                <a:solidFill>
                  <a:schemeClr val="bg1"/>
                </a:solidFill>
              </a:rPr>
              <a:t>entre développement économique / Respect de l’environnement, des sociétés et de l’individu</a:t>
            </a:r>
          </a:p>
          <a:p>
            <a:pPr algn="ctr"/>
            <a:endParaRPr lang="fr-FR" dirty="0">
              <a:solidFill>
                <a:srgbClr val="7390A1"/>
              </a:solidFill>
            </a:endParaRPr>
          </a:p>
          <a:p>
            <a:pPr algn="ctr"/>
            <a:endParaRPr lang="fr-FR" dirty="0">
              <a:solidFill>
                <a:srgbClr val="7390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2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A36B3-83A8-5C0B-FEE1-3431146F57E8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927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5BA7B22-5779-32A1-C088-FC2BC953049B}"/>
              </a:ext>
            </a:extLst>
          </p:cNvPr>
          <p:cNvSpPr txBox="1"/>
          <p:nvPr/>
        </p:nvSpPr>
        <p:spPr>
          <a:xfrm>
            <a:off x="2729865" y="2617470"/>
            <a:ext cx="6732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Slides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3004356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7130EB-A6CF-E606-6DC8-F6E4CDFE1C11}"/>
              </a:ext>
            </a:extLst>
          </p:cNvPr>
          <p:cNvSpPr/>
          <p:nvPr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DEEB7F-8018-99B4-4D3B-7F960B8BA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981825"/>
            <a:ext cx="8352928" cy="5339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B5D7B8-189E-8EA9-2D28-648E668CB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" y="113485"/>
            <a:ext cx="11830050" cy="503736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0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Résumé de l’évolution du système climatique selon 4 niveaux de réchauffement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21ACF0EB-5465-6CD8-D20E-C2763E595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685" y="6436739"/>
            <a:ext cx="3259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IPCC/GIEC, 2021, 2022, 2023</a:t>
            </a:r>
          </a:p>
        </p:txBody>
      </p:sp>
    </p:spTree>
    <p:extLst>
      <p:ext uri="{BB962C8B-B14F-4D97-AF65-F5344CB8AC3E}">
        <p14:creationId xmlns:p14="http://schemas.microsoft.com/office/powerpoint/2010/main" val="3741553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441627-26EC-7E1B-6987-3DE8D0DE7D7E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D2D7DB-AAE2-681B-44B5-AECA30A8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6903"/>
            <a:ext cx="10896600" cy="484054"/>
          </a:xfrm>
        </p:spPr>
        <p:txBody>
          <a:bodyPr>
            <a:noAutofit/>
          </a:bodyPr>
          <a:lstStyle/>
          <a:p>
            <a:r>
              <a:rPr lang="fr-FR" alt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Risques sur la santé humaine</a:t>
            </a:r>
            <a:endParaRPr lang="fr-FR" sz="2400" b="1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7CCEAC-1F20-ACC2-08B1-B076FE168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" r="2576"/>
          <a:stretch/>
        </p:blipFill>
        <p:spPr>
          <a:xfrm>
            <a:off x="1182231" y="1376600"/>
            <a:ext cx="10140188" cy="2854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A0EADE-CD5E-0D10-F9AC-DCB203846C1D}"/>
              </a:ext>
            </a:extLst>
          </p:cNvPr>
          <p:cNvSpPr txBox="1"/>
          <p:nvPr/>
        </p:nvSpPr>
        <p:spPr>
          <a:xfrm>
            <a:off x="2494378" y="4588937"/>
            <a:ext cx="751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Nombre de jours par an où la température et l’humidité expose la population à un risque de mortalité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BACB618-9B1F-221B-DD6F-65FABB61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9531" y="6433320"/>
            <a:ext cx="196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IPCC/GIEC, 2023</a:t>
            </a:r>
          </a:p>
        </p:txBody>
      </p:sp>
    </p:spTree>
    <p:extLst>
      <p:ext uri="{BB962C8B-B14F-4D97-AF65-F5344CB8AC3E}">
        <p14:creationId xmlns:p14="http://schemas.microsoft.com/office/powerpoint/2010/main" val="153923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7BBBD3-37B0-CE60-BA14-FDF337E9ED8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D04933-FAF7-BCC9-48EB-4B0F4300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7" y="688322"/>
            <a:ext cx="11947323" cy="47471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960F628-078B-75CC-B79B-18605EA6071F}"/>
              </a:ext>
            </a:extLst>
          </p:cNvPr>
          <p:cNvSpPr txBox="1">
            <a:spLocks/>
          </p:cNvSpPr>
          <p:nvPr/>
        </p:nvSpPr>
        <p:spPr>
          <a:xfrm>
            <a:off x="6080762" y="6521207"/>
            <a:ext cx="5995817" cy="3239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9207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1pPr>
            <a:lvl2pPr marL="351449" marR="0" lvl="1" indent="-1714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2pPr>
            <a:lvl3pPr marL="531449" marR="0" lvl="2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3pPr>
            <a:lvl4pPr marL="711448" marR="0" lvl="3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/>
              <a:buChar char="•"/>
              <a:tabLst/>
              <a:defRPr lang="fr-FR" sz="8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4pPr>
            <a:lvl5pPr marL="927448" marR="0" lvl="4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7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57" algn="just" defTabSz="1219170">
              <a:spcAft>
                <a:spcPts val="667"/>
              </a:spcAft>
              <a:defRPr/>
            </a:pPr>
            <a:r>
              <a:rPr lang="fr-FR" sz="1867" b="1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décliné à l’échelle régionale : </a:t>
            </a:r>
            <a:r>
              <a:rPr lang="fr-FR" sz="1867" b="1" dirty="0" err="1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COPs</a:t>
            </a:r>
            <a:r>
              <a:rPr lang="fr-FR" sz="1867" b="1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régionales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379A44-E1FF-4F79-D15E-538D896F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39" y="127624"/>
            <a:ext cx="12069660" cy="501281"/>
          </a:xfrm>
        </p:spPr>
        <p:txBody>
          <a:bodyPr vert="horz">
            <a:noAutofit/>
          </a:bodyPr>
          <a:lstStyle/>
          <a:p>
            <a:r>
              <a:rPr lang="fr-FR" sz="22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d’actions collectif de 52 leviers pour atteindre nos objectifs 2030</a:t>
            </a:r>
            <a:endParaRPr lang="fr-FR" sz="2200" b="1" u="sng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61211A9-070B-0BD2-FC50-DE485DF149DF}"/>
              </a:ext>
            </a:extLst>
          </p:cNvPr>
          <p:cNvSpPr txBox="1">
            <a:spLocks/>
          </p:cNvSpPr>
          <p:nvPr/>
        </p:nvSpPr>
        <p:spPr>
          <a:xfrm>
            <a:off x="7408293" y="5221075"/>
            <a:ext cx="4661367" cy="3239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9207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1pPr>
            <a:lvl2pPr marL="351449" marR="0" lvl="1" indent="-1714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2pPr>
            <a:lvl3pPr marL="531449" marR="0" lvl="2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3pPr>
            <a:lvl4pPr marL="711448" marR="0" lvl="3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/>
              <a:buChar char="•"/>
              <a:tabLst/>
              <a:defRPr lang="fr-FR" sz="8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4pPr>
            <a:lvl5pPr marL="927448" marR="0" lvl="4" indent="-17145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Wingdings" pitchFamily="2"/>
              <a:buChar char="§"/>
              <a:tabLst/>
              <a:defRPr lang="fr-FR" sz="700" b="0" i="0" u="none" strike="noStrike" kern="1200" cap="none" spc="0" baseline="0">
                <a:solidFill>
                  <a:srgbClr val="000000"/>
                </a:solidFill>
                <a:uFillTx/>
                <a:latin typeface="Marianne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757" algn="just" defTabSz="1219170">
              <a:spcAft>
                <a:spcPts val="667"/>
              </a:spcAft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Secrétariat Général à la planification écologique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C2CB24-1E63-82FB-24FD-77483A805D95}"/>
              </a:ext>
            </a:extLst>
          </p:cNvPr>
          <p:cNvSpPr txBox="1">
            <a:spLocks/>
          </p:cNvSpPr>
          <p:nvPr/>
        </p:nvSpPr>
        <p:spPr>
          <a:xfrm>
            <a:off x="122337" y="5560783"/>
            <a:ext cx="10879057" cy="9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33" dirty="0">
                <a:solidFill>
                  <a:schemeClr val="bg1"/>
                </a:solidFill>
              </a:rPr>
              <a:t>Le plan repose majoritairement : 	63% sur le déploiement de solutions matures</a:t>
            </a:r>
            <a:br>
              <a:rPr lang="fr-FR" sz="2133" dirty="0">
                <a:solidFill>
                  <a:schemeClr val="bg1"/>
                </a:solidFill>
              </a:rPr>
            </a:br>
            <a:r>
              <a:rPr lang="fr-FR" sz="2133" dirty="0">
                <a:solidFill>
                  <a:schemeClr val="bg1"/>
                </a:solidFill>
              </a:rPr>
              <a:t>				19% les changement de comportements </a:t>
            </a:r>
            <a:br>
              <a:rPr lang="fr-FR" sz="2133" dirty="0">
                <a:solidFill>
                  <a:schemeClr val="bg1"/>
                </a:solidFill>
              </a:rPr>
            </a:br>
            <a:r>
              <a:rPr lang="fr-FR" sz="2133" dirty="0">
                <a:solidFill>
                  <a:schemeClr val="bg1"/>
                </a:solidFill>
              </a:rPr>
              <a:t>				18% l’innovation technologique</a:t>
            </a:r>
          </a:p>
        </p:txBody>
      </p:sp>
    </p:spTree>
    <p:extLst>
      <p:ext uri="{BB962C8B-B14F-4D97-AF65-F5344CB8AC3E}">
        <p14:creationId xmlns:p14="http://schemas.microsoft.com/office/powerpoint/2010/main" val="2365938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A402-22A7-A26A-481C-B7E57D46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D0C9273-2431-8B13-A066-791EEB74C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000" cy="17059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4415DE8-9FBB-059E-B8B3-6B2970228CB3}"/>
              </a:ext>
            </a:extLst>
          </p:cNvPr>
          <p:cNvSpPr txBox="1">
            <a:spLocks/>
          </p:cNvSpPr>
          <p:nvPr/>
        </p:nvSpPr>
        <p:spPr>
          <a:xfrm>
            <a:off x="1238778" y="71170"/>
            <a:ext cx="10426749" cy="10100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800" b="1" dirty="0">
                <a:solidFill>
                  <a:srgbClr val="002060"/>
                </a:solidFill>
                <a:latin typeface="+mn-lt"/>
              </a:rPr>
              <a:t>Méthodologie de l’élaboration du diagnostic de vulnérabilités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AA915E85-537F-7A22-8C41-AAC5B51B34AD}"/>
              </a:ext>
            </a:extLst>
          </p:cNvPr>
          <p:cNvSpPr txBox="1">
            <a:spLocks/>
          </p:cNvSpPr>
          <p:nvPr/>
        </p:nvSpPr>
        <p:spPr>
          <a:xfrm>
            <a:off x="6550385" y="1066211"/>
            <a:ext cx="3288562" cy="73945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Démarche TACCT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Diagnostiquer les impacts (ADEME</a:t>
            </a:r>
            <a:r>
              <a:rPr lang="fr-FR" sz="22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fr-FR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BA3EA5-5F97-3ED2-61CC-838FEFC159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77109" y="6443258"/>
            <a:ext cx="91762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 marL="0" algn="r" defTabSz="914446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algn="l" defTabSz="91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EEF4A14-1D83-3EED-558D-2A0563926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00" t="35595" r="14622" b="46022"/>
          <a:stretch/>
        </p:blipFill>
        <p:spPr>
          <a:xfrm>
            <a:off x="6090103" y="1787199"/>
            <a:ext cx="3616866" cy="14238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A8AB1AA-8FA6-099D-E937-ABF3DDA76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64" y="1663412"/>
            <a:ext cx="1910270" cy="9402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8BD52C-60C2-CEB3-C24B-E4A0AB94BC53}"/>
              </a:ext>
            </a:extLst>
          </p:cNvPr>
          <p:cNvSpPr/>
          <p:nvPr/>
        </p:nvSpPr>
        <p:spPr>
          <a:xfrm>
            <a:off x="1025000" y="1152360"/>
            <a:ext cx="302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r-FR" sz="1600" dirty="0">
                <a:latin typeface="Calibri Light"/>
                <a:cs typeface="Calibri Light"/>
                <a:sym typeface="Wingdings" panose="05000000000000000000" pitchFamily="2" charset="2"/>
              </a:rPr>
              <a:t>Connaissances des 13 expertises</a:t>
            </a:r>
            <a:endParaRPr lang="fr-FR" sz="1600" dirty="0">
              <a:latin typeface="Calibri Light"/>
              <a:cs typeface="Calibri Light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148C65A3-2625-0E2F-4367-F5C73B2FAF40}"/>
              </a:ext>
            </a:extLst>
          </p:cNvPr>
          <p:cNvGrpSpPr/>
          <p:nvPr/>
        </p:nvGrpSpPr>
        <p:grpSpPr>
          <a:xfrm>
            <a:off x="11536071" y="78059"/>
            <a:ext cx="734959" cy="6779941"/>
            <a:chOff x="0" y="0"/>
            <a:chExt cx="519467" cy="3094842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CE0A8C1A-8D1C-B9BB-189B-A99504CD7B60}"/>
                </a:ext>
              </a:extLst>
            </p:cNvPr>
            <p:cNvSpPr/>
            <p:nvPr/>
          </p:nvSpPr>
          <p:spPr>
            <a:xfrm>
              <a:off x="0" y="0"/>
              <a:ext cx="519467" cy="3094842"/>
            </a:xfrm>
            <a:custGeom>
              <a:avLst/>
              <a:gdLst/>
              <a:ahLst/>
              <a:cxnLst/>
              <a:rect l="l" t="t" r="r" b="b"/>
              <a:pathLst>
                <a:path w="519467" h="3094842">
                  <a:moveTo>
                    <a:pt x="0" y="0"/>
                  </a:moveTo>
                  <a:lnTo>
                    <a:pt x="519467" y="0"/>
                  </a:lnTo>
                  <a:lnTo>
                    <a:pt x="519467" y="3094842"/>
                  </a:lnTo>
                  <a:lnTo>
                    <a:pt x="0" y="3094842"/>
                  </a:lnTo>
                  <a:close/>
                </a:path>
              </a:pathLst>
            </a:custGeom>
            <a:solidFill>
              <a:srgbClr val="DEDC00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19D7CA67-9015-02FE-97AC-3C9160618442}"/>
                </a:ext>
              </a:extLst>
            </p:cNvPr>
            <p:cNvSpPr txBox="1"/>
            <p:nvPr/>
          </p:nvSpPr>
          <p:spPr>
            <a:xfrm>
              <a:off x="0" y="-38100"/>
              <a:ext cx="519467" cy="3132942"/>
            </a:xfrm>
            <a:prstGeom prst="rect">
              <a:avLst/>
            </a:prstGeom>
            <a:solidFill>
              <a:srgbClr val="DEDC00"/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8CB2244-A3FB-FF6D-220B-6D5D8E06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08" y="1663412"/>
            <a:ext cx="4741001" cy="23188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6A48474-288A-E05C-B8BF-991E02BA5E7E}"/>
              </a:ext>
            </a:extLst>
          </p:cNvPr>
          <p:cNvSpPr txBox="1"/>
          <p:nvPr/>
        </p:nvSpPr>
        <p:spPr>
          <a:xfrm>
            <a:off x="255074" y="4981045"/>
            <a:ext cx="6239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9BCC3"/>
                </a:solidFill>
              </a:rPr>
              <a:t>Diagnostic des vulnérabilités de la Métropole au changement climatique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236C05-72E6-9BD5-B9A1-031F277C9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29" y="3935516"/>
            <a:ext cx="1971679" cy="2784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8A3C720-8A7A-0BDA-C4AD-B72753DF8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06" y="894189"/>
            <a:ext cx="1488145" cy="739451"/>
          </a:xfrm>
          <a:prstGeom prst="rect">
            <a:avLst/>
          </a:prstGeom>
        </p:spPr>
      </p:pic>
      <p:sp>
        <p:nvSpPr>
          <p:cNvPr id="32" name="Flèche angle droit à deux pointes 31">
            <a:extLst>
              <a:ext uri="{FF2B5EF4-FFF2-40B4-BE49-F238E27FC236}">
                <a16:creationId xmlns:a16="http://schemas.microsoft.com/office/drawing/2014/main" id="{C7093EE4-8D59-C7D9-DEB2-AB9EB3A0E765}"/>
              </a:ext>
            </a:extLst>
          </p:cNvPr>
          <p:cNvSpPr/>
          <p:nvPr/>
        </p:nvSpPr>
        <p:spPr>
          <a:xfrm rot="13313922">
            <a:off x="5799616" y="3840145"/>
            <a:ext cx="734959" cy="739451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C0E84AB6-694E-3548-5F58-5BEFDCB342BD}"/>
              </a:ext>
            </a:extLst>
          </p:cNvPr>
          <p:cNvCxnSpPr/>
          <p:nvPr/>
        </p:nvCxnSpPr>
        <p:spPr>
          <a:xfrm>
            <a:off x="6167095" y="3270117"/>
            <a:ext cx="0" cy="6034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71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AB0BE0-7230-93B4-9843-44BDF86C9E26}"/>
              </a:ext>
            </a:extLst>
          </p:cNvPr>
          <p:cNvSpPr/>
          <p:nvPr/>
        </p:nvSpPr>
        <p:spPr>
          <a:xfrm>
            <a:off x="0" y="11724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43" y="80321"/>
            <a:ext cx="11643399" cy="808420"/>
          </a:xfrm>
        </p:spPr>
        <p:txBody>
          <a:bodyPr>
            <a:noAutofit/>
          </a:bodyPr>
          <a:lstStyle/>
          <a:p>
            <a:pPr algn="l"/>
            <a:r>
              <a:rPr lang="fr-FR" alt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Origine du réchauffement climatique : </a:t>
            </a:r>
            <a:br>
              <a:rPr lang="fr-FR" alt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 des émissions de GES - Exemple du CO2</a:t>
            </a:r>
            <a:endParaRPr lang="fr-FR" sz="2400" b="1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Carbon_History_and_Flux_Rev">
            <a:extLst>
              <a:ext uri="{FF2B5EF4-FFF2-40B4-BE49-F238E27FC236}">
                <a16:creationId xmlns:a16="http://schemas.microsoft.com/office/drawing/2014/main" id="{5EE6F86A-47D6-194E-29D3-3C0D1F27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305" b="1521"/>
          <a:stretch>
            <a:fillRect/>
          </a:stretch>
        </p:blipFill>
        <p:spPr bwMode="auto">
          <a:xfrm>
            <a:off x="7103435" y="1155082"/>
            <a:ext cx="423068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5E5E2A-7CE9-3585-D164-228A08A4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3" y="2014392"/>
            <a:ext cx="5648952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CB535A-8406-4DE9-A13D-73DC7CC7A5AB}"/>
              </a:ext>
            </a:extLst>
          </p:cNvPr>
          <p:cNvSpPr txBox="1"/>
          <p:nvPr/>
        </p:nvSpPr>
        <p:spPr>
          <a:xfrm>
            <a:off x="431371" y="1412776"/>
            <a:ext cx="585665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Variations de la concentration de CO2 dans l'atmosphère au cours des 800 000 dernières années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00E073A-5813-EEAB-EF21-2CE285FFF047}"/>
              </a:ext>
            </a:extLst>
          </p:cNvPr>
          <p:cNvSpPr txBox="1">
            <a:spLocks/>
          </p:cNvSpPr>
          <p:nvPr/>
        </p:nvSpPr>
        <p:spPr>
          <a:xfrm>
            <a:off x="10632000" y="6378000"/>
            <a:ext cx="1293301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7E6F2B56-1C2D-6DE7-CC67-EC08290D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0616" y="6388648"/>
            <a:ext cx="1800000" cy="48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0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9766F-B854-199A-D83F-0969BA3934CA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17B4AE7F-B597-854A-8006-DDAEF05A4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984" y="148282"/>
            <a:ext cx="8726487" cy="449263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pays émetteurs de 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B738C5-2EF2-A44A-8927-9532E820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324" y="578717"/>
            <a:ext cx="3357861" cy="5620323"/>
          </a:xfrm>
          <a:prstGeom prst="rect">
            <a:avLst/>
          </a:prstGeom>
        </p:spPr>
      </p:pic>
      <p:pic>
        <p:nvPicPr>
          <p:cNvPr id="6" name="Picture 2" descr="Graphique: Deux tiers des émissions mondiales de CO2 ont lieu dans 10 pays  | Statista">
            <a:extLst>
              <a:ext uri="{FF2B5EF4-FFF2-40B4-BE49-F238E27FC236}">
                <a16:creationId xmlns:a16="http://schemas.microsoft.com/office/drawing/2014/main" id="{F781EAC5-DAB6-16FC-8097-91DD0786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2" y="901387"/>
            <a:ext cx="4577615" cy="45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B7B8FE-6A89-CF3E-FCA9-01194137025E}"/>
              </a:ext>
            </a:extLst>
          </p:cNvPr>
          <p:cNvSpPr txBox="1"/>
          <p:nvPr/>
        </p:nvSpPr>
        <p:spPr>
          <a:xfrm>
            <a:off x="134402" y="5659846"/>
            <a:ext cx="4770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: 19</a:t>
            </a:r>
            <a:r>
              <a:rPr lang="fr-FR" sz="1600" baseline="300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 </a:t>
            </a:r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1 % des émissions de CO2 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 cumulées de GES depuis 1750 : 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= 8e pays </a:t>
            </a:r>
            <a:r>
              <a:rPr lang="fr-FR" sz="14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plus émetteur de CO2 de l’Histoire</a:t>
            </a:r>
          </a:p>
        </p:txBody>
      </p:sp>
      <p:pic>
        <p:nvPicPr>
          <p:cNvPr id="6146" name="Picture 2" descr="Graphique: Les émissions de CO2 par habitant à travers le monde | Statista">
            <a:extLst>
              <a:ext uri="{FF2B5EF4-FFF2-40B4-BE49-F238E27FC236}">
                <a16:creationId xmlns:a16="http://schemas.microsoft.com/office/drawing/2014/main" id="{1639529D-026A-092D-406A-3B337EB3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19" y="901387"/>
            <a:ext cx="3662092" cy="45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3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C46E64-8CA4-28FD-75AB-8E1025FC9E39}"/>
              </a:ext>
            </a:extLst>
          </p:cNvPr>
          <p:cNvSpPr/>
          <p:nvPr/>
        </p:nvSpPr>
        <p:spPr>
          <a:xfrm>
            <a:off x="1" y="21615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34BBDB-1BF3-1049-AD98-E0ED5F6C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2451" y="6451257"/>
            <a:ext cx="865312" cy="291211"/>
          </a:xfrm>
        </p:spPr>
        <p:txBody>
          <a:bodyPr/>
          <a:lstStyle/>
          <a:p>
            <a:fld id="{0F86248E-2977-4D52-8E54-55E9C8BC3ADC}" type="slidenum">
              <a:rPr lang="fr-FR" smtClean="0"/>
              <a:t>3</a:t>
            </a:fld>
            <a:endParaRPr lang="fr-FR" dirty="0"/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881FBE86-7479-5047-B37A-7DDD5BF2549C}"/>
              </a:ext>
            </a:extLst>
          </p:cNvPr>
          <p:cNvSpPr txBox="1">
            <a:spLocks/>
          </p:cNvSpPr>
          <p:nvPr/>
        </p:nvSpPr>
        <p:spPr>
          <a:xfrm>
            <a:off x="334840" y="249775"/>
            <a:ext cx="10565771" cy="408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75" kern="1200">
                <a:solidFill>
                  <a:srgbClr val="7390A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Déséquilibre entre les 3 piliers du développement durable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7DA3C6-CD03-823C-D089-E466768A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83" y="931242"/>
            <a:ext cx="8764613" cy="53828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5">
            <a:extLst>
              <a:ext uri="{FF2B5EF4-FFF2-40B4-BE49-F238E27FC236}">
                <a16:creationId xmlns:a16="http://schemas.microsoft.com/office/drawing/2014/main" id="{A9B69395-D212-774C-6B00-647D65EFA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701" y="6533422"/>
            <a:ext cx="21365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solidFill>
                  <a:schemeClr val="bg1"/>
                </a:solidFill>
                <a:latin typeface="Arial" charset="0"/>
                <a:cs typeface="Arial" charset="0"/>
              </a:rPr>
              <a:t>Figure : Laignel, 2019</a:t>
            </a:r>
          </a:p>
        </p:txBody>
      </p:sp>
    </p:spTree>
    <p:extLst>
      <p:ext uri="{BB962C8B-B14F-4D97-AF65-F5344CB8AC3E}">
        <p14:creationId xmlns:p14="http://schemas.microsoft.com/office/powerpoint/2010/main" val="427020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E299FC-FA60-8B62-C161-3EFE438C4489}"/>
              </a:ext>
            </a:extLst>
          </p:cNvPr>
          <p:cNvSpPr/>
          <p:nvPr/>
        </p:nvSpPr>
        <p:spPr>
          <a:xfrm>
            <a:off x="1" y="21615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1FB29-CBF6-BE53-9A13-2CDE6F35807F}"/>
              </a:ext>
            </a:extLst>
          </p:cNvPr>
          <p:cNvSpPr txBox="1"/>
          <p:nvPr/>
        </p:nvSpPr>
        <p:spPr>
          <a:xfrm>
            <a:off x="1149351" y="1351509"/>
            <a:ext cx="994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La transition écologique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Une évolution vers un nouveau modèle économique et social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Un modèle de développement durable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qui renouvelle nos façons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de consommer, de produire, de travailler, de vivre ensemble </a:t>
            </a:r>
          </a:p>
          <a:p>
            <a:pPr algn="ctr"/>
            <a:r>
              <a:rPr lang="fr-FR" sz="2400" dirty="0">
                <a:solidFill>
                  <a:srgbClr val="3A3A3A"/>
                </a:solidFill>
              </a:rPr>
              <a:t>⬇️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Pour répondre aux grands enjeux environnementaux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changement climatique, rareté des ressources,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perte accélérée de la biodiversité </a:t>
            </a:r>
          </a:p>
          <a:p>
            <a:pPr algn="ctr"/>
            <a:r>
              <a:rPr lang="fr-FR" sz="2400" dirty="0">
                <a:solidFill>
                  <a:srgbClr val="EDF3D1"/>
                </a:solidFill>
              </a:rPr>
              <a:t>multiplication des risques sanitaires, environnementaux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047DE01-AB13-7022-8E37-95F851B6C67B}"/>
              </a:ext>
            </a:extLst>
          </p:cNvPr>
          <p:cNvSpPr txBox="1">
            <a:spLocks/>
          </p:cNvSpPr>
          <p:nvPr/>
        </p:nvSpPr>
        <p:spPr>
          <a:xfrm>
            <a:off x="447715" y="228044"/>
            <a:ext cx="7063993" cy="408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75" kern="1200">
                <a:solidFill>
                  <a:srgbClr val="7390A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Transition écologique : objectif</a:t>
            </a:r>
          </a:p>
        </p:txBody>
      </p:sp>
      <p:pic>
        <p:nvPicPr>
          <p:cNvPr id="8" name="Picture 2" descr="Comment utiliser la prospective pour planifier la transition écologique de  son territoire? | idealCO">
            <a:extLst>
              <a:ext uri="{FF2B5EF4-FFF2-40B4-BE49-F238E27FC236}">
                <a16:creationId xmlns:a16="http://schemas.microsoft.com/office/drawing/2014/main" id="{DBADB892-A861-81BA-323D-17F0E2E3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6" y="1011128"/>
            <a:ext cx="1628473" cy="126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ment utiliser la prospective pour planifier la transition écologique de  son territoire? | idealCO">
            <a:extLst>
              <a:ext uri="{FF2B5EF4-FFF2-40B4-BE49-F238E27FC236}">
                <a16:creationId xmlns:a16="http://schemas.microsoft.com/office/drawing/2014/main" id="{9D391E1E-488A-447C-A9F7-2D5248DD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1017160"/>
            <a:ext cx="1752660" cy="13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ment utiliser la prospective pour planifier la transition écologique de  son territoire? | idealCO">
            <a:extLst>
              <a:ext uri="{FF2B5EF4-FFF2-40B4-BE49-F238E27FC236}">
                <a16:creationId xmlns:a16="http://schemas.microsoft.com/office/drawing/2014/main" id="{DD49E891-90AC-C086-9306-0B2BDF4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8" y="4869160"/>
            <a:ext cx="1965807" cy="15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ment utiliser la prospective pour planifier la transition écologique de  son territoire? | idealCO">
            <a:extLst>
              <a:ext uri="{FF2B5EF4-FFF2-40B4-BE49-F238E27FC236}">
                <a16:creationId xmlns:a16="http://schemas.microsoft.com/office/drawing/2014/main" id="{00E88233-91CC-C3AC-2D44-526DF666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44" y="5188301"/>
            <a:ext cx="1752661" cy="13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08A7E12E-84F6-9A63-79A9-C372472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00" y="6378000"/>
            <a:ext cx="1800000" cy="48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62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354CCD-5595-4B6A-991F-4BF5559FEA62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05" y="36712"/>
            <a:ext cx="11501818" cy="466998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Projection : Augmentation de température à l’échelle du globe</a:t>
            </a:r>
            <a:endParaRPr lang="fr-FR" sz="2400" b="1" dirty="0">
              <a:solidFill>
                <a:srgbClr val="FBBC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CA027A-C44C-4CE8-91B6-83B0110DBBF3}"/>
              </a:ext>
            </a:extLst>
          </p:cNvPr>
          <p:cNvSpPr txBox="1"/>
          <p:nvPr/>
        </p:nvSpPr>
        <p:spPr>
          <a:xfrm>
            <a:off x="350520" y="825198"/>
            <a:ext cx="574548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Elévation température moyenne du globe </a:t>
            </a:r>
          </a:p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(combinant terres émergées et océans) </a:t>
            </a:r>
          </a:p>
          <a:p>
            <a:pPr algn="ctr">
              <a:spcBef>
                <a:spcPts val="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Comparaison 2011-2020 / 1850-1900 </a:t>
            </a:r>
          </a:p>
          <a:p>
            <a:pPr algn="ctr">
              <a:spcBef>
                <a:spcPts val="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(= période </a:t>
            </a:r>
            <a:r>
              <a:rPr lang="fr-FR" sz="1600" b="1" dirty="0" err="1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pré-industrielle</a:t>
            </a: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+ 1,09 °C </a:t>
            </a:r>
          </a:p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Liée aux émissions de Gaz à effet de serre par les activités humaines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6D7B248-E607-4099-9D68-D6BAABEE9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/>
          <a:stretch>
            <a:fillRect/>
          </a:stretch>
        </p:blipFill>
        <p:spPr bwMode="auto">
          <a:xfrm>
            <a:off x="6671926" y="739729"/>
            <a:ext cx="3813413" cy="257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EED5230-911B-47E2-8235-48FB580BAFA9}"/>
              </a:ext>
            </a:extLst>
          </p:cNvPr>
          <p:cNvGrpSpPr/>
          <p:nvPr/>
        </p:nvGrpSpPr>
        <p:grpSpPr>
          <a:xfrm>
            <a:off x="741916" y="3300479"/>
            <a:ext cx="10672844" cy="2470627"/>
            <a:chOff x="205446" y="2490198"/>
            <a:chExt cx="10036413" cy="2470627"/>
          </a:xfrm>
        </p:grpSpPr>
        <p:sp>
          <p:nvSpPr>
            <p:cNvPr id="12" name="ZoneTexte 3">
              <a:extLst>
                <a:ext uri="{FF2B5EF4-FFF2-40B4-BE49-F238E27FC236}">
                  <a16:creationId xmlns:a16="http://schemas.microsoft.com/office/drawing/2014/main" id="{483647F8-B002-40AC-BEB5-98E309454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4386" y="2960277"/>
              <a:ext cx="4427473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1600" b="1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Elévation température moyenne du globe à l’horizon 2100 :</a:t>
              </a:r>
            </a:p>
            <a:p>
              <a:endParaRPr lang="fr-FR" sz="16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r>
                <a:rPr lang="fr-FR" sz="1600" b="1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Entre + 1,4 et + 4,4 °C (Moyennes des modèles)</a:t>
              </a:r>
            </a:p>
            <a:p>
              <a:r>
                <a:rPr lang="fr-FR" sz="1600" b="1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Entre +1 et + 5,7 °C (Modèles avec incertitudes)</a:t>
              </a:r>
            </a:p>
            <a:p>
              <a:endParaRPr lang="fr-FR" sz="1200" dirty="0">
                <a:latin typeface="Arial" charset="0"/>
                <a:cs typeface="Arial" charset="0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51F30CB-1241-4939-95C6-DB9817F8C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46" y="2490198"/>
              <a:ext cx="5146266" cy="2456702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806F1FE-894D-46FF-9547-6497013444FB}"/>
              </a:ext>
            </a:extLst>
          </p:cNvPr>
          <p:cNvSpPr txBox="1"/>
          <p:nvPr/>
        </p:nvSpPr>
        <p:spPr>
          <a:xfrm>
            <a:off x="350521" y="5938538"/>
            <a:ext cx="9650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 vue des émissions de gaz à effet de serre (GES) actuelles : </a:t>
            </a:r>
          </a:p>
          <a:p>
            <a:r>
              <a:rPr lang="fr-FR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Objectif de la COP 21 de limiter le réchauffement à 1,5°C ne peut pas être atteint trajectoire + 3°C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D3C70DE-E3EF-E5A3-FF04-A90E0CB48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3985" y="6559531"/>
            <a:ext cx="2652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  <a:latin typeface="Arial" charset="0"/>
              </a:rPr>
              <a:t>IPCC/GIEC, 2021, 2022, 2023</a:t>
            </a:r>
          </a:p>
        </p:txBody>
      </p:sp>
      <p:pic>
        <p:nvPicPr>
          <p:cNvPr id="5" name="Picture 2" descr="Le rapport incohérent du GIEC - IREF Europe FR">
            <a:extLst>
              <a:ext uri="{FF2B5EF4-FFF2-40B4-BE49-F238E27FC236}">
                <a16:creationId xmlns:a16="http://schemas.microsoft.com/office/drawing/2014/main" id="{79AAE57B-9B1C-7C02-FF6F-22418B66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528" y="5757713"/>
            <a:ext cx="1364444" cy="7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A1982-09B8-83E5-FFC2-268F278C7201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55" y="48228"/>
            <a:ext cx="11377127" cy="593235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Réchauffement climatique : une réalité en Normandie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C428E3B-4F7A-4461-885D-1DB0D005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68" y="1514809"/>
            <a:ext cx="40952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8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Anomalies de température 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(Selon Méthode du GIEC)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période actuelle 1981-2010 et la précédente 1951-1980</a:t>
            </a:r>
          </a:p>
          <a:p>
            <a:pPr algn="ctr"/>
            <a:r>
              <a:rPr lang="fr-FR" sz="18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+0,6 à +0,8°C </a:t>
            </a:r>
          </a:p>
        </p:txBody>
      </p:sp>
      <p:sp>
        <p:nvSpPr>
          <p:cNvPr id="8" name="ZoneTexte 13">
            <a:extLst>
              <a:ext uri="{FF2B5EF4-FFF2-40B4-BE49-F238E27FC236}">
                <a16:creationId xmlns:a16="http://schemas.microsoft.com/office/drawing/2014/main" id="{05C82FA8-BF9D-4F14-A00C-CD02BE7C0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20" y="6483036"/>
            <a:ext cx="8594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 err="1">
                <a:solidFill>
                  <a:srgbClr val="EDF3D1"/>
                </a:solidFill>
                <a:latin typeface="Arial" charset="0"/>
                <a:cs typeface="Arial" charset="0"/>
              </a:rPr>
              <a:t>Cantat</a:t>
            </a:r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 et al., 2020, GIEC normand ; Laignel et </a:t>
            </a:r>
            <a:r>
              <a:rPr lang="fr-FR" sz="1400" dirty="0" err="1">
                <a:solidFill>
                  <a:srgbClr val="EDF3D1"/>
                </a:solidFill>
                <a:latin typeface="Arial" charset="0"/>
                <a:cs typeface="Arial" charset="0"/>
              </a:rPr>
              <a:t>Nouaceur</a:t>
            </a:r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, 2018, GIEC local Métropole Rouen Normandie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2EBDFD-FD0C-4A70-B1FB-9DD459D05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40" y="1353509"/>
            <a:ext cx="3644027" cy="2573010"/>
          </a:xfrm>
          <a:prstGeom prst="rect">
            <a:avLst/>
          </a:prstGeom>
          <a:noFill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370A86E-A31D-4A40-989D-C0BC73399A1C}"/>
              </a:ext>
            </a:extLst>
          </p:cNvPr>
          <p:cNvSpPr txBox="1"/>
          <p:nvPr/>
        </p:nvSpPr>
        <p:spPr>
          <a:xfrm>
            <a:off x="1398540" y="782532"/>
            <a:ext cx="355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de la température </a:t>
            </a:r>
          </a:p>
          <a:p>
            <a:pPr algn="ctr"/>
            <a:r>
              <a:rPr lang="fr-FR" sz="14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8 stations normandes de référence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526C513-E3B7-4378-8C8A-45887AF89AB6}"/>
              </a:ext>
            </a:extLst>
          </p:cNvPr>
          <p:cNvGrpSpPr/>
          <p:nvPr/>
        </p:nvGrpSpPr>
        <p:grpSpPr>
          <a:xfrm>
            <a:off x="1443693" y="3442168"/>
            <a:ext cx="9506714" cy="2515942"/>
            <a:chOff x="698844" y="3126055"/>
            <a:chExt cx="12725132" cy="3367693"/>
          </a:xfrm>
        </p:grpSpPr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577A8F18-5164-4AF0-AE32-C48CE6C90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4234" y="3998885"/>
              <a:ext cx="5481709" cy="115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fr-FR" sz="1600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charset="0"/>
                </a:rPr>
                <a:t>Tendance linéaire statistiquement significative à l’</a:t>
              </a:r>
              <a:r>
                <a:rPr lang="fr-FR" altLang="ja-JP" sz="1600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charset="0"/>
                </a:rPr>
                <a:t>augmentation</a:t>
              </a:r>
            </a:p>
            <a:p>
              <a:pPr algn="ctr"/>
              <a:r>
                <a:rPr lang="fr-FR" sz="1800" b="1" dirty="0">
                  <a:solidFill>
                    <a:srgbClr val="EDF3D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charset="0"/>
                </a:rPr>
                <a:t>+1,2 à +2°C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DCE4784-4108-4229-9AF7-A8177541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943" y="3126055"/>
              <a:ext cx="2548033" cy="331962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F8ADB7E-75B9-4C69-8BD8-D7E65AF983DC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36"/>
            <a:stretch/>
          </p:blipFill>
          <p:spPr bwMode="auto">
            <a:xfrm>
              <a:off x="698844" y="5111021"/>
              <a:ext cx="7272997" cy="138272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4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ECDBEF-0D42-954D-1A2D-4A7B3AD4C55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447" y="165634"/>
            <a:ext cx="11745989" cy="784142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Projection : Evolution des températures atmosphériques moyennes annuelles en Normandie – Horizons moyen et long terme</a:t>
            </a:r>
            <a:endParaRPr lang="fr-FR" sz="2400" b="1" i="0" u="none" strike="noStrike" dirty="0">
              <a:solidFill>
                <a:srgbClr val="F49E2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DFEC36-D961-49C9-A4FE-E33DBAA6DE0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9"/>
          <a:stretch/>
        </p:blipFill>
        <p:spPr bwMode="auto">
          <a:xfrm>
            <a:off x="280564" y="1326309"/>
            <a:ext cx="2985332" cy="2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65235D-289C-33E3-F57D-B484D73E6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58" y="1267969"/>
            <a:ext cx="8069562" cy="52718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ZoneTexte 13">
            <a:extLst>
              <a:ext uri="{FF2B5EF4-FFF2-40B4-BE49-F238E27FC236}">
                <a16:creationId xmlns:a16="http://schemas.microsoft.com/office/drawing/2014/main" id="{69751BC8-9A64-9557-C145-29572A9C6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1266" y="6538477"/>
            <a:ext cx="3001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 err="1">
                <a:solidFill>
                  <a:srgbClr val="EDF3D1"/>
                </a:solidFill>
                <a:latin typeface="Arial" charset="0"/>
                <a:cs typeface="Arial" charset="0"/>
              </a:rPr>
              <a:t>Cantat</a:t>
            </a:r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 et al., 2020, GIEC normand</a:t>
            </a:r>
          </a:p>
        </p:txBody>
      </p:sp>
    </p:spTree>
    <p:extLst>
      <p:ext uri="{BB962C8B-B14F-4D97-AF65-F5344CB8AC3E}">
        <p14:creationId xmlns:p14="http://schemas.microsoft.com/office/powerpoint/2010/main" val="359750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3FCCF1-A37E-3095-5C35-02B1CD062A8D}"/>
              </a:ext>
            </a:extLst>
          </p:cNvPr>
          <p:cNvSpPr/>
          <p:nvPr/>
        </p:nvSpPr>
        <p:spPr>
          <a:xfrm>
            <a:off x="0" y="13790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47" y="73308"/>
            <a:ext cx="11377127" cy="726675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Evolution du nombre de jours de forte chaleurs T°&gt;=30°C </a:t>
            </a:r>
            <a:b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Normandie à l’horizon 2100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DEBB20-1319-FB93-6A80-411171B29899}"/>
              </a:ext>
            </a:extLst>
          </p:cNvPr>
          <p:cNvSpPr txBox="1"/>
          <p:nvPr/>
        </p:nvSpPr>
        <p:spPr>
          <a:xfrm>
            <a:off x="757421" y="5019902"/>
            <a:ext cx="6228768" cy="8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Ecart devrait se creuser entre l’intérieur des terres qui subiront des vagues de chaleur plus intenses et plus durables (RCP 8.5 : + 30 à 40 j) que les espaces côtiers océanisés (RCP 8.5 : +4 à +11 j)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4C67104-1C20-B25B-FE05-EC59ACC4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" y="1082163"/>
            <a:ext cx="6613233" cy="3920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13">
            <a:extLst>
              <a:ext uri="{FF2B5EF4-FFF2-40B4-BE49-F238E27FC236}">
                <a16:creationId xmlns:a16="http://schemas.microsoft.com/office/drawing/2014/main" id="{C521681A-2213-ED9A-41C1-F220C72D8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506" y="774386"/>
            <a:ext cx="3001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 err="1">
                <a:solidFill>
                  <a:srgbClr val="EDF3D1"/>
                </a:solidFill>
                <a:latin typeface="Arial" charset="0"/>
                <a:cs typeface="Arial" charset="0"/>
              </a:rPr>
              <a:t>Cantat</a:t>
            </a:r>
            <a:r>
              <a:rPr lang="fr-FR" sz="1400" dirty="0">
                <a:solidFill>
                  <a:srgbClr val="EDF3D1"/>
                </a:solidFill>
                <a:latin typeface="Arial" charset="0"/>
                <a:cs typeface="Arial" charset="0"/>
              </a:rPr>
              <a:t> et al., 2020, GIEC normand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A444348-9921-6BE8-66D8-03CF418E9A23}"/>
              </a:ext>
            </a:extLst>
          </p:cNvPr>
          <p:cNvGrpSpPr/>
          <p:nvPr/>
        </p:nvGrpSpPr>
        <p:grpSpPr>
          <a:xfrm>
            <a:off x="8213161" y="689621"/>
            <a:ext cx="3282660" cy="6085467"/>
            <a:chOff x="8213161" y="689621"/>
            <a:chExt cx="3282660" cy="60854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96DEED9-4B4C-C4D0-4C1A-24E81BEC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144" r="49515" b="40778"/>
            <a:stretch/>
          </p:blipFill>
          <p:spPr>
            <a:xfrm>
              <a:off x="8284847" y="689621"/>
              <a:ext cx="3210974" cy="239216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CBACF19-A54F-4D0E-632F-F477C4CFF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82" t="3145" b="40778"/>
            <a:stretch/>
          </p:blipFill>
          <p:spPr>
            <a:xfrm>
              <a:off x="8282473" y="3081789"/>
              <a:ext cx="3210974" cy="244377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D22428-2CDC-C6A3-8CCD-4E0CC835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2512" r="74047"/>
            <a:stretch/>
          </p:blipFill>
          <p:spPr>
            <a:xfrm>
              <a:off x="8511261" y="5530746"/>
              <a:ext cx="2753397" cy="1244342"/>
            </a:xfrm>
            <a:prstGeom prst="rect">
              <a:avLst/>
            </a:prstGeom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7BC6E437-0D7B-6F36-DA83-C627C84F5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3161" y="977818"/>
              <a:ext cx="23998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fr-FR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+5% à +10%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2E0C804E-052F-64E3-879F-517C91FCE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0099" y="3409220"/>
              <a:ext cx="23998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fr-FR" sz="18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+20% à +40%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BEE8356-CC50-6B71-C251-795CD18BFEF7}"/>
              </a:ext>
            </a:extLst>
          </p:cNvPr>
          <p:cNvGrpSpPr/>
          <p:nvPr/>
        </p:nvGrpSpPr>
        <p:grpSpPr>
          <a:xfrm>
            <a:off x="1365964" y="5862174"/>
            <a:ext cx="4480534" cy="923330"/>
            <a:chOff x="1365964" y="5862174"/>
            <a:chExt cx="4480534" cy="92333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B0F4246-03D7-C6B8-30FC-AA6241937339}"/>
                </a:ext>
              </a:extLst>
            </p:cNvPr>
            <p:cNvSpPr txBox="1"/>
            <p:nvPr/>
          </p:nvSpPr>
          <p:spPr>
            <a:xfrm>
              <a:off x="2243964" y="5862174"/>
              <a:ext cx="3602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Pics de chaleur 2071-2100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49° à Evreux (75 fois)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45° à Rouen, Caen, Alençon (30 fois)</a:t>
              </a:r>
            </a:p>
          </p:txBody>
        </p:sp>
        <p:pic>
          <p:nvPicPr>
            <p:cNvPr id="1026" name="Picture 2" descr="icône de thermomètre thermique et symbole de soleil isolés sur blanc Image  Vectorielle Stock - Alamy">
              <a:extLst>
                <a:ext uri="{FF2B5EF4-FFF2-40B4-BE49-F238E27FC236}">
                  <a16:creationId xmlns:a16="http://schemas.microsoft.com/office/drawing/2014/main" id="{62C11404-4D18-86DB-239D-25060BA29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4" b="9221"/>
            <a:stretch/>
          </p:blipFill>
          <p:spPr bwMode="auto">
            <a:xfrm>
              <a:off x="1365964" y="5901629"/>
              <a:ext cx="846468" cy="84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89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A1816C-6526-110D-FDB2-6DDEA695D707}"/>
              </a:ext>
            </a:extLst>
          </p:cNvPr>
          <p:cNvSpPr/>
          <p:nvPr/>
        </p:nvSpPr>
        <p:spPr>
          <a:xfrm>
            <a:off x="0" y="-36634"/>
            <a:ext cx="12191999" cy="6857999"/>
          </a:xfrm>
          <a:prstGeom prst="rect">
            <a:avLst/>
          </a:prstGeom>
          <a:solidFill>
            <a:srgbClr val="377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F52D60-8214-4C29-BCB0-09EBA37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47" y="93785"/>
            <a:ext cx="11717943" cy="797169"/>
          </a:xfrm>
        </p:spPr>
        <p:txBody>
          <a:bodyPr>
            <a:noAutofit/>
          </a:bodyPr>
          <a:lstStyle/>
          <a:p>
            <a:pPr algn="l"/>
            <a:r>
              <a:rPr lang="fr-FR" sz="2400" b="1" i="0" u="none" strike="noStrike" dirty="0">
                <a:solidFill>
                  <a:srgbClr val="FBBC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Évolution annuelle et saisonnière de la pluviométrie en Normandie horizon lointain 2071-2100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62BBD3-D538-AF67-524C-9EAD481E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283" y="890954"/>
            <a:ext cx="7822623" cy="48524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77114F3F-93AE-C915-BA28-F97134F48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15" y="1179453"/>
            <a:ext cx="325142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Incertitude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 les précipitations moyennes annuelles</a:t>
            </a:r>
          </a:p>
          <a:p>
            <a:pPr algn="ctr"/>
            <a:endParaRPr lang="fr-FR" sz="1400" b="1" dirty="0">
              <a:solidFill>
                <a:srgbClr val="EDF3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4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Scénarios 2014</a:t>
            </a:r>
          </a:p>
          <a:p>
            <a:pPr algn="ctr"/>
            <a:r>
              <a:rPr lang="fr-FR" sz="14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Stabilité à -15% (- 160mm)</a:t>
            </a:r>
          </a:p>
          <a:p>
            <a:pPr algn="ctr"/>
            <a:endParaRPr lang="fr-FR" sz="1400" b="1" dirty="0">
              <a:solidFill>
                <a:srgbClr val="EDF3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4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Scénarios 2020</a:t>
            </a:r>
          </a:p>
          <a:p>
            <a:pPr algn="ctr"/>
            <a:r>
              <a:rPr lang="fr-FR" sz="1400" b="1" dirty="0">
                <a:solidFill>
                  <a:srgbClr val="EDF3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Jusqu’à + 8%</a:t>
            </a:r>
          </a:p>
          <a:p>
            <a:pPr algn="ctr"/>
            <a:endParaRPr lang="fr-FR" sz="1400" b="1" dirty="0">
              <a:solidFill>
                <a:srgbClr val="EDF3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1400" b="1" dirty="0">
              <a:solidFill>
                <a:srgbClr val="EDF3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Contraste entre les saisons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Hiver/été</a:t>
            </a:r>
          </a:p>
          <a:p>
            <a:pPr algn="ctr"/>
            <a:endParaRPr lang="fr-F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 des précipitations extrêmes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+2 à +10%</a:t>
            </a:r>
          </a:p>
          <a:p>
            <a:pPr algn="ctr"/>
            <a:endParaRPr lang="fr-F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oneTexte 13">
            <a:extLst>
              <a:ext uri="{FF2B5EF4-FFF2-40B4-BE49-F238E27FC236}">
                <a16:creationId xmlns:a16="http://schemas.microsoft.com/office/drawing/2014/main" id="{97767E36-B44A-FB67-AA59-68567D86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324" y="5484796"/>
            <a:ext cx="3001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 err="1">
                <a:latin typeface="Arial" charset="0"/>
                <a:cs typeface="Arial" charset="0"/>
              </a:rPr>
              <a:t>Cantat</a:t>
            </a:r>
            <a:r>
              <a:rPr lang="fr-FR" sz="1400" dirty="0">
                <a:latin typeface="Arial" charset="0"/>
                <a:cs typeface="Arial" charset="0"/>
              </a:rPr>
              <a:t> et al., 2020, GIEC normand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CCE311-5CFA-F7B6-C3A8-9D6A2E947DAB}"/>
              </a:ext>
            </a:extLst>
          </p:cNvPr>
          <p:cNvSpPr txBox="1"/>
          <p:nvPr/>
        </p:nvSpPr>
        <p:spPr>
          <a:xfrm>
            <a:off x="1003239" y="5743425"/>
            <a:ext cx="101185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sur les ressources en eau 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(particulièrement l’été) : restrictions plus nombreuses et plus longues = conflits d’usages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Excès sur des périodes courtes = inondations</a:t>
            </a:r>
          </a:p>
          <a:p>
            <a:pPr algn="ctr"/>
            <a:r>
              <a:rPr lang="fr-FR" sz="1600" dirty="0">
                <a:solidFill>
                  <a:srgbClr val="EDF3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Dégradation de la qualité de l’eau </a:t>
            </a:r>
          </a:p>
          <a:p>
            <a:endParaRPr lang="fr-FR" dirty="0"/>
          </a:p>
        </p:txBody>
      </p:sp>
      <p:sp>
        <p:nvSpPr>
          <p:cNvPr id="8" name="ZoneTexte 13">
            <a:extLst>
              <a:ext uri="{FF2B5EF4-FFF2-40B4-BE49-F238E27FC236}">
                <a16:creationId xmlns:a16="http://schemas.microsoft.com/office/drawing/2014/main" id="{E991D689-2890-7A7A-3D0F-118477C7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642" y="6380508"/>
            <a:ext cx="35753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fr-FR" sz="1400" dirty="0">
                <a:solidFill>
                  <a:schemeClr val="bg1"/>
                </a:solidFill>
                <a:latin typeface="Arial" charset="0"/>
                <a:cs typeface="Arial" charset="0"/>
              </a:rPr>
              <a:t>Laignel et al., GIEC métropole de Rouen, GIEC normand</a:t>
            </a:r>
          </a:p>
        </p:txBody>
      </p:sp>
    </p:spTree>
    <p:extLst>
      <p:ext uri="{BB962C8B-B14F-4D97-AF65-F5344CB8AC3E}">
        <p14:creationId xmlns:p14="http://schemas.microsoft.com/office/powerpoint/2010/main" val="2954530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1667</Words>
  <Application>Microsoft Office PowerPoint</Application>
  <PresentationFormat>Grand écran</PresentationFormat>
  <Paragraphs>247</Paragraphs>
  <Slides>27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ＭＳ Ｐゴシック</vt:lpstr>
      <vt:lpstr>Arial</vt:lpstr>
      <vt:lpstr>Ayuthaya</vt:lpstr>
      <vt:lpstr>Calibri</vt:lpstr>
      <vt:lpstr>Calibri Light</vt:lpstr>
      <vt:lpstr>Gotham</vt:lpstr>
      <vt:lpstr>L Frutiger Light</vt:lpstr>
      <vt:lpstr>Times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Projection : Augmentation de température à l’échelle du globe</vt:lpstr>
      <vt:lpstr>Réchauffement climatique : une réalité en Normandie</vt:lpstr>
      <vt:lpstr>Projection : Evolution des températures atmosphériques moyennes annuelles en Normandie – Horizons moyen et long terme</vt:lpstr>
      <vt:lpstr>Evolution du nombre de jours de forte chaleurs T°&gt;=30°C  en Normandie à l’horizon 2100</vt:lpstr>
      <vt:lpstr>Évolution annuelle et saisonnière de la pluviométrie en Normandie horizon lointain 2071-2100 </vt:lpstr>
      <vt:lpstr>Inondation</vt:lpstr>
      <vt:lpstr>Inondation des vallées et Risque industriel/technologique</vt:lpstr>
      <vt:lpstr>Changement climatique et Santé</vt:lpstr>
      <vt:lpstr>L’urgence climatique : C’est maintenant</vt:lpstr>
      <vt:lpstr>Cadres stratégiques pour la planification écologique</vt:lpstr>
      <vt:lpstr>Changement sans précédents pour limiter le réchauffement</vt:lpstr>
      <vt:lpstr>Plan d’actions collectif pour la Normandie pour atteindre nos objectifs 2030</vt:lpstr>
      <vt:lpstr>Présentation PowerPoint</vt:lpstr>
      <vt:lpstr>Merci de votre attention</vt:lpstr>
      <vt:lpstr>Animation en atelier autour de 4 questions</vt:lpstr>
      <vt:lpstr>Présentation PowerPoint</vt:lpstr>
      <vt:lpstr>Présentation PowerPoint</vt:lpstr>
      <vt:lpstr>Résumé de l’évolution du système climatique selon 4 niveaux de réchauffement</vt:lpstr>
      <vt:lpstr>Risques sur la santé humaine</vt:lpstr>
      <vt:lpstr>Plan d’actions collectif de 52 leviers pour atteindre nos objectifs 2030</vt:lpstr>
      <vt:lpstr>Présentation PowerPoint</vt:lpstr>
      <vt:lpstr>Origine du réchauffement climatique :  Augmentation des émissions de GES - Exemple du CO2</vt:lpstr>
      <vt:lpstr>Les pays émetteurs de 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PINTO Miguel</dc:creator>
  <cp:lastModifiedBy>GILLERON, Catherine</cp:lastModifiedBy>
  <cp:revision>156</cp:revision>
  <dcterms:created xsi:type="dcterms:W3CDTF">2023-01-11T10:25:01Z</dcterms:created>
  <dcterms:modified xsi:type="dcterms:W3CDTF">2025-04-30T15:24:23Z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2023-01-11T10:25:01Z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d3028ed6-e894-41c9-a550-5c59e7340929</vt:lpwstr>
  </property>
  <property fmtid="{D5CDD505-2E9C-101B-9397-08002B2CF9AE}" pid="7" name="MSIP_Label_defa4170-0d19-0005-0004-bc88714345d2_ActionId">
    <vt:lpwstr>9e38a7ea-858e-4c2b-8bb6-d876aa8c3ec4</vt:lpwstr>
  </property>
  <property fmtid="{D5CDD505-2E9C-101B-9397-08002B2CF9AE}" pid="8" name="MSIP_Label_defa4170-0d19-0005-0004-bc88714345d2_ContentBits">
    <vt:lpwstr>0</vt:lpwstr>
  </property>
</Properties>
</file>