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3D5AF-E814-48D6-8B66-4B73E735DBA3}" type="datetimeFigureOut">
              <a:rPr lang="fr-FR" smtClean="0"/>
              <a:t>21/03/2022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ECEEE-35A5-44A8-B46A-B16B7D48CD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9723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3D5AF-E814-48D6-8B66-4B73E735DBA3}" type="datetimeFigureOut">
              <a:rPr lang="fr-FR" smtClean="0"/>
              <a:t>21/03/2022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ECEEE-35A5-44A8-B46A-B16B7D48CD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5831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3D5AF-E814-48D6-8B66-4B73E735DBA3}" type="datetimeFigureOut">
              <a:rPr lang="fr-FR" smtClean="0"/>
              <a:t>21/03/2022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ECEEE-35A5-44A8-B46A-B16B7D48CD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0114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3D5AF-E814-48D6-8B66-4B73E735DBA3}" type="datetimeFigureOut">
              <a:rPr lang="fr-FR" smtClean="0"/>
              <a:t>21/03/2022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ECEEE-35A5-44A8-B46A-B16B7D48CD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6833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3D5AF-E814-48D6-8B66-4B73E735DBA3}" type="datetimeFigureOut">
              <a:rPr lang="fr-FR" smtClean="0"/>
              <a:t>21/03/2022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ECEEE-35A5-44A8-B46A-B16B7D48CD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8366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3D5AF-E814-48D6-8B66-4B73E735DBA3}" type="datetimeFigureOut">
              <a:rPr lang="fr-FR" smtClean="0"/>
              <a:t>21/03/2022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ECEEE-35A5-44A8-B46A-B16B7D48CD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760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3D5AF-E814-48D6-8B66-4B73E735DBA3}" type="datetimeFigureOut">
              <a:rPr lang="fr-FR" smtClean="0"/>
              <a:t>21/03/2022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ECEEE-35A5-44A8-B46A-B16B7D48CD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1605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3D5AF-E814-48D6-8B66-4B73E735DBA3}" type="datetimeFigureOut">
              <a:rPr lang="fr-FR" smtClean="0"/>
              <a:t>21/03/2022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ECEEE-35A5-44A8-B46A-B16B7D48CD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6541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3D5AF-E814-48D6-8B66-4B73E735DBA3}" type="datetimeFigureOut">
              <a:rPr lang="fr-FR" smtClean="0"/>
              <a:t>21/03/2022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ECEEE-35A5-44A8-B46A-B16B7D48CD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526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3D5AF-E814-48D6-8B66-4B73E735DBA3}" type="datetimeFigureOut">
              <a:rPr lang="fr-FR" smtClean="0"/>
              <a:t>21/03/2022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ECEEE-35A5-44A8-B46A-B16B7D48CD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7621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3D5AF-E814-48D6-8B66-4B73E735DBA3}" type="datetimeFigureOut">
              <a:rPr lang="fr-FR" smtClean="0"/>
              <a:t>21/03/2022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ECEEE-35A5-44A8-B46A-B16B7D48CD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3091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3D5AF-E814-48D6-8B66-4B73E735DBA3}" type="datetimeFigureOut">
              <a:rPr lang="fr-FR" smtClean="0"/>
              <a:t>21/03/2022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ECEEE-35A5-44A8-B46A-B16B7D48CD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6646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57981" y="169972"/>
            <a:ext cx="1004114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cap="all" dirty="0" smtClean="0">
                <a:solidFill>
                  <a:schemeClr val="tx1"/>
                </a:solidFill>
              </a:rPr>
              <a:t>Supplémentation en vitamine D: </a:t>
            </a:r>
            <a:r>
              <a:rPr lang="fr-FR" b="1" dirty="0" smtClean="0">
                <a:solidFill>
                  <a:schemeClr val="tx1"/>
                </a:solidFill>
              </a:rPr>
              <a:t>NOUVELLES RECOMMANDATIONS françaises</a:t>
            </a: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alt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 Mireille CASTANET, MCU-PH</a:t>
            </a:r>
            <a:br>
              <a:rPr lang="fr-FR" alt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altLang="fr-FR" sz="1400" i="1" dirty="0">
                <a:solidFill>
                  <a:schemeClr val="accent1">
                    <a:lumMod val="50000"/>
                  </a:schemeClr>
                </a:solidFill>
              </a:rPr>
              <a:t>Centre de référence Normand des maladies rares du calcium et du phosphore</a:t>
            </a:r>
            <a:br>
              <a:rPr lang="fr-FR" altLang="fr-FR" sz="1400" i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fr-FR" altLang="fr-FR" sz="1400" i="1" dirty="0" smtClean="0">
                <a:solidFill>
                  <a:schemeClr val="accent1">
                    <a:lumMod val="50000"/>
                  </a:schemeClr>
                </a:solidFill>
              </a:rPr>
              <a:t>département </a:t>
            </a:r>
            <a:r>
              <a:rPr lang="fr-FR" altLang="fr-FR" sz="1400" i="1" dirty="0">
                <a:solidFill>
                  <a:schemeClr val="accent1">
                    <a:lumMod val="50000"/>
                  </a:schemeClr>
                </a:solidFill>
              </a:rPr>
              <a:t>de pédiatrie </a:t>
            </a:r>
            <a:r>
              <a:rPr lang="fr-FR" altLang="fr-FR" sz="1400" i="1" dirty="0" smtClean="0">
                <a:solidFill>
                  <a:schemeClr val="accent1">
                    <a:lumMod val="50000"/>
                  </a:schemeClr>
                </a:solidFill>
              </a:rPr>
              <a:t>médicale, CHU Rouen</a:t>
            </a:r>
            <a:endParaRPr lang="fr-FR" sz="1400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317" y="96477"/>
            <a:ext cx="1291328" cy="858964"/>
          </a:xfrm>
          <a:prstGeom prst="rect">
            <a:avLst/>
          </a:prstGeom>
        </p:spPr>
      </p:pic>
      <p:pic>
        <p:nvPicPr>
          <p:cNvPr id="7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3499" y="212633"/>
            <a:ext cx="1426681" cy="1147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930" y="816303"/>
            <a:ext cx="1892799" cy="1051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Espace réservé du contenu 9">
            <a:extLst>
              <a:ext uri="{FF2B5EF4-FFF2-40B4-BE49-F238E27FC236}">
                <a16:creationId xmlns:a16="http://schemas.microsoft.com/office/drawing/2014/main" id="{A024A8F7-7C4F-4540-AA55-DB1FFBBC24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7109283"/>
              </p:ext>
            </p:extLst>
          </p:nvPr>
        </p:nvGraphicFramePr>
        <p:xfrm>
          <a:off x="661384" y="3503135"/>
          <a:ext cx="6343267" cy="2022897"/>
        </p:xfrm>
        <a:graphic>
          <a:graphicData uri="http://schemas.openxmlformats.org/drawingml/2006/table">
            <a:tbl>
              <a:tblPr firstRow="1" firstCol="1" bandRow="1"/>
              <a:tblGrid>
                <a:gridCol w="2797808">
                  <a:extLst>
                    <a:ext uri="{9D8B030D-6E8A-4147-A177-3AD203B41FA5}">
                      <a16:colId xmlns:a16="http://schemas.microsoft.com/office/drawing/2014/main" val="1042471078"/>
                    </a:ext>
                  </a:extLst>
                </a:gridCol>
                <a:gridCol w="1737901">
                  <a:extLst>
                    <a:ext uri="{9D8B030D-6E8A-4147-A177-3AD203B41FA5}">
                      <a16:colId xmlns:a16="http://schemas.microsoft.com/office/drawing/2014/main" val="1614093155"/>
                    </a:ext>
                  </a:extLst>
                </a:gridCol>
                <a:gridCol w="1807558">
                  <a:extLst>
                    <a:ext uri="{9D8B030D-6E8A-4147-A177-3AD203B41FA5}">
                      <a16:colId xmlns:a16="http://schemas.microsoft.com/office/drawing/2014/main" val="746117491"/>
                    </a:ext>
                  </a:extLst>
                </a:gridCol>
              </a:tblGrid>
              <a:tr h="2519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700" b="1" dirty="0">
                          <a:effectLst/>
                        </a:rPr>
                        <a:t>Population</a:t>
                      </a:r>
                      <a:endParaRPr lang="fr-FR" sz="1700" dirty="0">
                        <a:effectLst/>
                      </a:endParaRPr>
                    </a:p>
                  </a:txBody>
                  <a:tcPr marL="66558" marR="665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700" b="1" dirty="0" err="1">
                          <a:effectLst/>
                        </a:rPr>
                        <a:t>Reco</a:t>
                      </a:r>
                      <a:r>
                        <a:rPr lang="fr-FR" sz="1700" b="1" baseline="0" dirty="0">
                          <a:effectLst/>
                        </a:rPr>
                        <a:t> 2012</a:t>
                      </a:r>
                      <a:endParaRPr lang="fr-FR" sz="1700" dirty="0">
                        <a:effectLst/>
                      </a:endParaRPr>
                    </a:p>
                  </a:txBody>
                  <a:tcPr marL="66558" marR="665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700" b="1" dirty="0">
                          <a:effectLst/>
                        </a:rPr>
                        <a:t>Reco 2022</a:t>
                      </a:r>
                      <a:endParaRPr lang="fr-FR" sz="1700" dirty="0">
                        <a:effectLst/>
                      </a:endParaRPr>
                    </a:p>
                  </a:txBody>
                  <a:tcPr marL="66558" marR="665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616426"/>
                  </a:ext>
                </a:extLst>
              </a:tr>
              <a:tr h="2765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Nourrisson allaité</a:t>
                      </a:r>
                    </a:p>
                  </a:txBody>
                  <a:tcPr marL="66558" marR="665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1 000 – 1 200 UI/j</a:t>
                      </a:r>
                    </a:p>
                  </a:txBody>
                  <a:tcPr marL="66558" marR="665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</a:rPr>
                        <a:t>400-800</a:t>
                      </a:r>
                      <a:r>
                        <a:rPr lang="fr-FR" sz="1200" b="1" baseline="0" dirty="0">
                          <a:effectLst/>
                        </a:rPr>
                        <a:t> U/j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200" b="1" baseline="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200" b="1" baseline="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200" b="1" baseline="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baseline="0" dirty="0">
                          <a:effectLst/>
                        </a:rPr>
                        <a:t>À défaut 50 000 U 4x/an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baseline="0" dirty="0">
                          <a:effectLst/>
                        </a:rPr>
                        <a:t>Ou 80 à 100 000 U 2x/an</a:t>
                      </a:r>
                      <a:endParaRPr lang="fr-FR" sz="1200" b="1" dirty="0">
                        <a:effectLst/>
                      </a:endParaRPr>
                    </a:p>
                  </a:txBody>
                  <a:tcPr marL="66558" marR="665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3824040"/>
                  </a:ext>
                </a:extLst>
              </a:tr>
              <a:tr h="3808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Enfant &lt; 18 mois recevant du lait enrichi en vit D</a:t>
                      </a:r>
                    </a:p>
                  </a:txBody>
                  <a:tcPr marL="66558" marR="665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600 – 800 UI/j</a:t>
                      </a:r>
                    </a:p>
                  </a:txBody>
                  <a:tcPr marL="66558" marR="665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 marL="66558" marR="665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3068923"/>
                  </a:ext>
                </a:extLst>
              </a:tr>
              <a:tr h="41487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Enfant &lt; 18 mois recevant du lait de vache non enrichi en vit D</a:t>
                      </a:r>
                    </a:p>
                  </a:txBody>
                  <a:tcPr marL="66558" marR="665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1 000 – 1 200 UI/j</a:t>
                      </a:r>
                    </a:p>
                  </a:txBody>
                  <a:tcPr marL="66558" marR="665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 marL="66558" marR="665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9101369"/>
                  </a:ext>
                </a:extLst>
              </a:tr>
              <a:tr h="6914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</a:rPr>
                        <a:t>Enfant de 18 mois à 5 ans et adolescent de 10 à 18 ans</a:t>
                      </a:r>
                    </a:p>
                  </a:txBody>
                  <a:tcPr marL="66558" marR="665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80 000 -100 000 UI/j x 2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en hiver (novembre et février)</a:t>
                      </a:r>
                      <a:endParaRPr lang="nl-NL" sz="1200" dirty="0">
                        <a:effectLst/>
                      </a:endParaRPr>
                    </a:p>
                  </a:txBody>
                  <a:tcPr marL="66558" marR="665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700" dirty="0">
                        <a:effectLst/>
                      </a:endParaRPr>
                    </a:p>
                  </a:txBody>
                  <a:tcPr marL="66558" marR="665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5602266"/>
                  </a:ext>
                </a:extLst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3911524"/>
              </p:ext>
            </p:extLst>
          </p:nvPr>
        </p:nvGraphicFramePr>
        <p:xfrm>
          <a:off x="661382" y="5536410"/>
          <a:ext cx="6343269" cy="365760"/>
        </p:xfrm>
        <a:graphic>
          <a:graphicData uri="http://schemas.openxmlformats.org/drawingml/2006/table">
            <a:tbl>
              <a:tblPr firstRow="1" firstCol="1" bandRow="1"/>
              <a:tblGrid>
                <a:gridCol w="2806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29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77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</a:rPr>
                        <a:t>Enfant de 5 à 10 ans</a:t>
                      </a:r>
                    </a:p>
                  </a:txBody>
                  <a:tcPr marL="66558" marR="665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Pas de </a:t>
                      </a:r>
                      <a:r>
                        <a:rPr lang="fr-FR" sz="1200" dirty="0" err="1">
                          <a:effectLst/>
                        </a:rPr>
                        <a:t>reco</a:t>
                      </a:r>
                      <a:endParaRPr lang="nl-NL" sz="1200" dirty="0">
                        <a:effectLst/>
                      </a:endParaRPr>
                    </a:p>
                  </a:txBody>
                  <a:tcPr marL="66558" marR="665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i="0" dirty="0" smtClean="0">
                          <a:solidFill>
                            <a:schemeClr val="tx1"/>
                          </a:solidFill>
                          <a:effectLst/>
                        </a:rPr>
                        <a:t>Mêmes </a:t>
                      </a: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</a:rPr>
                        <a:t>recommandations quelque soit </a:t>
                      </a:r>
                      <a:r>
                        <a:rPr lang="fr-FR" sz="1200" b="0" i="0" dirty="0" smtClean="0">
                          <a:solidFill>
                            <a:schemeClr val="tx1"/>
                          </a:solidFill>
                          <a:effectLst/>
                        </a:rPr>
                        <a:t>l'âge</a:t>
                      </a:r>
                      <a:endParaRPr lang="fr-FR" sz="12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6558" marR="665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661382" y="1884653"/>
            <a:ext cx="9126747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Supplémentation en vitamine D de 0 à 18 ans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Utilisation </a:t>
            </a:r>
            <a:r>
              <a:rPr lang="fr-FR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la vitamine D médicament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Vérifier les apports </a:t>
            </a:r>
            <a:r>
              <a:rPr lang="fr-FR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calciques </a:t>
            </a:r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suffisants (</a:t>
            </a:r>
            <a:endParaRPr lang="fr-FR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5"/>
          <a:srcRect l="7003" t="11842" r="20936" b="19259"/>
          <a:stretch/>
        </p:blipFill>
        <p:spPr>
          <a:xfrm>
            <a:off x="7004651" y="3363175"/>
            <a:ext cx="5148388" cy="3044847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C997E4FB-1597-4859-A860-DA5C42B5828C}"/>
              </a:ext>
            </a:extLst>
          </p:cNvPr>
          <p:cNvSpPr/>
          <p:nvPr/>
        </p:nvSpPr>
        <p:spPr>
          <a:xfrm>
            <a:off x="5497674" y="2793479"/>
            <a:ext cx="59409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/>
              <a:t>http://</a:t>
            </a:r>
            <a:r>
              <a:rPr lang="fr-FR" sz="1400" dirty="0" smtClean="0"/>
              <a:t>www.grio.org/espace-gp/calcul-apport-calcique-quotidien.php)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354429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174</Words>
  <Application>Microsoft Office PowerPoint</Application>
  <PresentationFormat>Grand écran</PresentationFormat>
  <Paragraphs>26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Company>CHU de Rouen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CASTANET, Mireille</dc:creator>
  <cp:lastModifiedBy>CASTANET, Mireille</cp:lastModifiedBy>
  <cp:revision>1</cp:revision>
  <dcterms:created xsi:type="dcterms:W3CDTF">2022-03-21T18:20:54Z</dcterms:created>
  <dcterms:modified xsi:type="dcterms:W3CDTF">2022-03-21T18:21:04Z</dcterms:modified>
</cp:coreProperties>
</file>